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37" r:id="rId3"/>
    <p:sldId id="258" r:id="rId4"/>
    <p:sldId id="260" r:id="rId5"/>
    <p:sldId id="262" r:id="rId6"/>
    <p:sldId id="353" r:id="rId7"/>
    <p:sldId id="301" r:id="rId8"/>
    <p:sldId id="304" r:id="rId9"/>
    <p:sldId id="313" r:id="rId10"/>
    <p:sldId id="312" r:id="rId11"/>
    <p:sldId id="354" r:id="rId12"/>
    <p:sldId id="264" r:id="rId13"/>
    <p:sldId id="259" r:id="rId14"/>
    <p:sldId id="265" r:id="rId15"/>
    <p:sldId id="267" r:id="rId16"/>
    <p:sldId id="266" r:id="rId17"/>
    <p:sldId id="268" r:id="rId18"/>
    <p:sldId id="283" r:id="rId19"/>
    <p:sldId id="351" r:id="rId20"/>
    <p:sldId id="302" r:id="rId21"/>
    <p:sldId id="303" r:id="rId22"/>
    <p:sldId id="269" r:id="rId23"/>
    <p:sldId id="270" r:id="rId24"/>
    <p:sldId id="271" r:id="rId25"/>
    <p:sldId id="272" r:id="rId26"/>
    <p:sldId id="273" r:id="rId27"/>
    <p:sldId id="274" r:id="rId28"/>
    <p:sldId id="305" r:id="rId29"/>
    <p:sldId id="275" r:id="rId30"/>
    <p:sldId id="276" r:id="rId31"/>
    <p:sldId id="309" r:id="rId32"/>
    <p:sldId id="277" r:id="rId33"/>
    <p:sldId id="280" r:id="rId34"/>
    <p:sldId id="278" r:id="rId35"/>
    <p:sldId id="343" r:id="rId36"/>
    <p:sldId id="349" r:id="rId37"/>
    <p:sldId id="350" r:id="rId38"/>
    <p:sldId id="281" r:id="rId39"/>
    <p:sldId id="282" r:id="rId40"/>
    <p:sldId id="284" r:id="rId41"/>
    <p:sldId id="285" r:id="rId42"/>
    <p:sldId id="286" r:id="rId43"/>
    <p:sldId id="287" r:id="rId44"/>
    <p:sldId id="288" r:id="rId45"/>
    <p:sldId id="294" r:id="rId46"/>
    <p:sldId id="306" r:id="rId47"/>
    <p:sldId id="289" r:id="rId48"/>
    <p:sldId id="290" r:id="rId49"/>
    <p:sldId id="291" r:id="rId50"/>
    <p:sldId id="292" r:id="rId51"/>
    <p:sldId id="352" r:id="rId52"/>
    <p:sldId id="295" r:id="rId53"/>
    <p:sldId id="296" r:id="rId54"/>
    <p:sldId id="297" r:id="rId55"/>
    <p:sldId id="310" r:id="rId56"/>
    <p:sldId id="311" r:id="rId57"/>
    <p:sldId id="299" r:id="rId58"/>
    <p:sldId id="300" r:id="rId59"/>
    <p:sldId id="308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3196"/>
  </p:normalViewPr>
  <p:slideViewPr>
    <p:cSldViewPr snapToGrid="0" snapToObjects="1">
      <p:cViewPr varScale="1">
        <p:scale>
          <a:sx n="122" d="100"/>
          <a:sy n="122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11002 0 24575,'-67'39'0,"-1"-1"0,1 0 0,-1 1 0,-11 12 0,1 3 0,-10 7-1205,21-16 1,-7 5 0,-6 2 0,-2 4-1,-1 0 1,1 1 0,4 0 1204,6-2 0,2-1 0,2 2 0,-1 0 0,0 2 0,-3 1 0,-3 3 0,9-8 0,-1 3 0,-3 0 0,-1 2 0,0 1 0,-2 1 0,1 0 0,-1 0 0,2 1 0,0-2-364,0 1 0,0 0 0,0 1 0,1-1 0,0 1 0,-1 0 0,0 0 0,0 2 0,-2 0 0,0 1 364,7-6 0,-2 1 0,0 1 0,-1 1 0,0 0 0,0 1 0,-1-1 0,1 1 0,0 0 0,0 0 0,0 0 0,2-1-126,-6 5 0,1 0 0,-1 1 0,1-1 0,0 1 1,0-1-1,1 0 0,0 1 0,0-1 0,1-1 1,0 0 125,-3 4 0,1-1 0,0 0 0,1-1 0,0 1 0,0-1 0,1 0 0,0 0 0,0 0 0,1-1-196,3-2 0,1 0 1,-1 0-1,1 0 1,1-1-1,-1 0 1,2 0-1,0 0 0,0-1 1,2-1 195,-11 10 0,2 0 0,0 0 0,1-2 0,1 1 0,1-2 0,1 0 0,0-1 33,-1 2 1,1 0 0,1-2-1,1 0 1,0-1 0,1 0-1,1 0-33,-7 7 0,1 1 0,1-2 0,0 1 0,1-1 0,1 0 0,2-4 0,1 0 0,0 0 0,1 0 0,0-1 0,2-1 304,-7 7 0,3-2 1,0 0-1,0 0 0,0 0-304,2-3 0,0 1 0,0 0 0,1-2 0,1-1 631,-8 8 1,1-1-1,1-2 1,1-3-632,8-8 0,0-1 0,1-3 0,1-1 1109,-7 6 1,1-3 0,2-3-1110,7-6 0,1-3 0,0-1 0,-19 18 0,-1-1 0,-2 3 0,-3 3 0,14-15 0,-1 3 0,-3 1 421,8-8 1,-2 1-1,-1 1 1,-1 0-422,-4 4 0,-1 0 0,-1 1 0,0-1 0,0 1 0,-1 0 0,1-1 0,2-1 633,-13 9 1,2-2 0,5-3-634,13-10 0,3-3 0,3-2 744,-7 6 0,6-6-744,-12 12 390,29-23-390,22-21 1809,7-8-1809,7-10 525,0-1-525,0-1 0,0 1 0,0 1 0,0 2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4:17:4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24575,'62'49'0,"1"0"0,-1 0 0,1 0 0,7 3 0,2 0 0,3 2 0,7 5 0,-13-8 0,6 5 0,3 3 0,3 1 0,1 1 0,1 0 0,-2-3-1229,-8-7 0,-1 0 0,1-1 0,0 0 1,1 0-1,1 1 0,2 0 0,1 2 1140,0-1 1,2 2 0,1 0 0,2 1 0,0 0 0,1 0 0,0 1 0,0-1 0,0 0-161,-7-3 0,1-1 0,1 1 0,0 0 0,0-1 0,0 1 0,0 0 0,1 0 0,0 0 0,0 0 249,1 1 0,2-1 0,-1 1 0,1 0 0,0 0 0,0-1 0,0 1 0,0 0 0,0 0 0,0 0 0,0 0 0,0 0 0,0 0 0,1 1 0,-1-1 0,0 0 0,0 0 0,0 0 0,-1-1 0,0 0-101,-4-2 1,0-1-1,-1 0 1,1 0-1,-1-1 1,-1 1-1,1-1 1,0 0 0,-1 0-1,0 0 101,7 5 0,0-1 0,-1 0 0,1 1 0,-1-1 0,0-1 0,-1 1 0,-1-1 0,0 0 0,4 2 0,-1 1 0,0-1 0,0 0 0,-2-1 0,0 0 0,-2-1 0,-2-1-133,0-1 0,0 0 0,-2-1 0,-2 0 1,-1-2-1,-1-1 0,-2-1 133,12 7 0,-3-1 0,-2-2 0,-2-1 0,-2-1 500,5 2 0,-3-2 0,-3-1 0,-2-3-500,3 3 0,-2-2 0,-3-1 1150,-4-2 0,-1-1 0,-2 1-1150,-4 0 0,-1-1 0,1 2 0,2 3 0,1 1 0,1 3 1405,8 7 1,0 4-1,3 2-1405,-9-8 0,1 2 0,1 1 0,1 1 239,4 3 1,0 0-1,1 1 1,-1-1-240,0 0 0,-1 0 0,0 0 0,-3-3 0,14 10 0,-3-2 0,-5-5 286,-14-13 1,-4-3-1,-4-4-286,5 4 0,-7-6 339,10 7-339,-33-25 1342,22 25-1342,-5-3 0,7 8 0,-1-2 0,5 5 0,2 2 80,8 8 1,2 4 0,0-1-81,0 0 0,-1 0 0,-1-2 0,-8-8 0,-1-2 0,-4-3 0,7 5 0,-6-5 0,17 14 0,-37-35 0,-16-18 0,-8-6 0,6 10 1643,13 20-1643,25 41 0,-18-28 0,2 2 0,2 3 0,0-1 0,-4-5 0,-2-3 0,10 13 0,-10-17 0,-18-21 0,8 6 0,22 23 0,-9-12 0,4 4 0,9 9 0,2 0 0,0 1 0,-1-4 0,24 22 0,-23-25 0,-24-25 0,-13-12 0,-7-5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64FC-F8DD-AA4C-91B5-9C05103C26BB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E07-7DB2-5548-92A4-1F431DB716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2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Time &amp; Material —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подход, при котором заказчик оплачивает не фиксированную стоимость услуг, а часы работы занятых на проекте специалистов.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8540-B0AC-4B43-838F-69D68A871B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7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</a:t>
            </a:r>
            <a:r>
              <a:rPr lang="en" dirty="0"/>
              <a:t>Cynefin </a:t>
            </a:r>
            <a:r>
              <a:rPr lang="ru-RU" dirty="0"/>
              <a:t>в переводе с английского означает «среда обитания» или «ареал».</a:t>
            </a:r>
            <a:br>
              <a:rPr lang="ru-RU" dirty="0"/>
            </a:br>
            <a:r>
              <a:rPr lang="ru-RU" dirty="0"/>
              <a:t>Простая система 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endParaRPr lang="ru-RU" dirty="0"/>
          </a:p>
          <a:p>
            <a:r>
              <a:rPr lang="ru-RU" dirty="0"/>
              <a:t>Сложная система 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endParaRPr lang="en" dirty="0"/>
          </a:p>
          <a:p>
            <a:r>
              <a:rPr lang="ru-RU" dirty="0"/>
              <a:t>Запутанная система 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endParaRPr lang="en" dirty="0"/>
          </a:p>
          <a:p>
            <a:r>
              <a:rPr lang="ru-RU" dirty="0"/>
              <a:t>Хаотическая система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endParaRPr lang="ru-RU" dirty="0"/>
          </a:p>
          <a:p>
            <a:r>
              <a:rPr lang="ru-RU" dirty="0"/>
              <a:t>Неопределенная, или беспорядочная,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E07-7DB2-5548-92A4-1F431DB716B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3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68B85-CA4C-9145-AE99-A83F7F508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D5374B-A75F-7D4F-98A9-01A800B3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849630-DB2A-D544-98AE-E48D5038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6283F3-49D1-4840-B5FF-8A1CAA79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C7140-BD2B-C540-9F83-A042575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9A50-3EE6-F041-9A96-A9ED46B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A913E6-4627-4849-94BA-32FED4554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0F1AB-B5F6-AF4E-83A5-DC58F6B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BCAC-683B-574E-B5E5-5A41F934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2C7B7E-8E07-9545-B49C-B982BDF3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425C3-84D5-AB4A-92B9-073F2154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F1FB0F-5CD2-A543-9817-C0B1B0AB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E9710-67BF-8A40-B6B6-46EFEC2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A29916-EFEF-3541-AC43-98481197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E8F619-616B-8B42-A03C-A07536F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22E9A-7BAD-C04E-B2A0-59E38B8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6902B-57EE-7E49-9008-FDBFC91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19935-5958-3643-B027-6B686E6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9BA5AC-E052-8446-A4F3-237AD29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EAFE7-78AC-9648-9B53-1FFEC55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646A6-1722-C040-8D12-18CAD6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CC656-DE73-8241-AF8E-12F91259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FD74D-31C3-A942-876A-A5451C64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059D1C-CF7F-714F-ADEE-5125672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54E47-6888-EC44-9221-C4F260B1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09A3-5A81-B848-99E0-3AB7DC08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20352-250D-784D-BD5D-45059118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F8F8-FC53-8B43-87FB-DB58BBBCA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45586-83CD-744C-8A70-1D7D9F50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833E6-624B-124B-B3A5-EC0A06E4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3B7138-705B-AE4C-8D1A-8E14196A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461D-577C-EB40-9C0B-E1D21353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3527E2-6A76-2A4D-8E2D-7B99510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10AAF-BAD8-3340-9A97-0E99BCEA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B10C90-239A-BF43-86F6-C3144070B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9735BB-3B57-2D40-A9BB-EADF2267E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2C2C89-5005-FA41-98BB-E8EE638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397E-FE06-1B40-9978-DD0099B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4F8014-689C-E542-8DD1-51628189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8A51-3089-2D4A-BD96-13118566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ABF2C6-66EE-1243-9771-EB877E9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CD5D8A-8DEC-A946-8B69-B20A53D2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73D787-FD7C-7E48-B44E-06DD38DA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CD4734-9393-2E41-A0C3-B5034182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A28EE4-B635-9F4F-BEE4-B1EA1C32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87391-1DEB-064D-BF2B-EAB8EEB3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84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EA62D-74E9-F645-BF71-CD6D1BBB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46A3E-EAD9-A846-9153-2D7AC906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74168-0BCC-2947-9003-7C073E1DC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85D4-3912-3A40-AF8C-CE0E49E5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AF5D69-767B-A740-9BCC-76CFCF7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854A69-6AB9-3848-926F-9622486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9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0D9A-94FD-D442-974E-EB747FB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F0819-1F81-CF46-898D-03166387E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03A83-C788-5B42-A0E6-AD2541CA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F3809-0C61-6844-9AFD-23AF96B5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A781-2C76-2E48-9FD3-4701363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DD57-FC9A-5244-ACDE-83C895D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9B870-4D1E-D546-B6F5-3818DEAE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FC92DE-34D8-A64D-82A7-38900933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5219B7-2278-3E49-8B53-BAB9390A7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5CD6-C5C0-A742-898F-3E44ED80997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153E11-2760-FD4C-B2A4-0BA50747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631205-B76A-FE4A-840E-75BFDF2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285D-BAF4-D044-AD7D-874F2CE81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hr1aMgKPk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vk.com/vstudennik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umtrek.ru/blog/product-management/3498/user-story-mapping-guid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trek.ru/blog/agile-scrum/scrum-glossary/3866/sprint-burndown-chart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615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Agile</a:t>
            </a:r>
            <a:r>
              <a:rPr lang="en-US" sz="6600" dirty="0"/>
              <a:t> / </a:t>
            </a:r>
            <a:r>
              <a:rPr lang="en-US" sz="6600" dirty="0">
                <a:solidFill>
                  <a:srgbClr val="C00000"/>
                </a:solidFill>
              </a:rPr>
              <a:t>Scrum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1930"/>
            <a:ext cx="9144000" cy="475976"/>
          </a:xfrm>
        </p:spPr>
        <p:txBody>
          <a:bodyPr>
            <a:normAutofit/>
          </a:bodyPr>
          <a:lstStyle/>
          <a:p>
            <a:r>
              <a:rPr lang="ru-RU" dirty="0"/>
              <a:t>Гибкие методология разработки ПО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727724" y="434571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CFBD1-F420-DD72-001E-B4F8B83F53F9}"/>
              </a:ext>
            </a:extLst>
          </p:cNvPr>
          <p:cNvSpPr txBox="1"/>
          <p:nvPr/>
        </p:nvSpPr>
        <p:spPr>
          <a:xfrm>
            <a:off x="6991815" y="1728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7F40-F70E-9F2E-FE0F-7BEA9B538068}"/>
              </a:ext>
            </a:extLst>
          </p:cNvPr>
          <p:cNvSpPr txBox="1"/>
          <p:nvPr/>
        </p:nvSpPr>
        <p:spPr>
          <a:xfrm>
            <a:off x="3794233" y="6423429"/>
            <a:ext cx="427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© </a:t>
            </a:r>
            <a:r>
              <a:rPr lang="ru-RU" sz="1800" dirty="0"/>
              <a:t>Валерий Студенников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C540BF-C732-DAEC-7CA0-9ED4C0FA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88" y="3569831"/>
            <a:ext cx="5892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8BD0-0508-C778-A1BD-C5A03344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ПО ≠ строительство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03F84-A6AC-6856-2557-D3DE473A5F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930590" cy="3698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ПО ≠ строительство</a:t>
            </a:r>
            <a:br>
              <a:rPr lang="en-US" dirty="0"/>
            </a:br>
            <a:r>
              <a:rPr lang="ru-RU" dirty="0"/>
              <a:t>Разработка ПО ≠ производство</a:t>
            </a:r>
            <a:endParaRPr lang="en-US" dirty="0"/>
          </a:p>
          <a:p>
            <a:pPr lvl="1"/>
            <a:r>
              <a:rPr lang="ru-RU" strike="sngStrike" dirty="0"/>
              <a:t>Диаграммы Ганта</a:t>
            </a:r>
          </a:p>
          <a:p>
            <a:pPr lvl="1"/>
            <a:r>
              <a:rPr lang="ru-RU" strike="sngStrike" dirty="0"/>
              <a:t>Детальные </a:t>
            </a:r>
            <a:r>
              <a:rPr lang="en-US" strike="sngStrike" dirty="0"/>
              <a:t>Roadmap </a:t>
            </a:r>
            <a:r>
              <a:rPr lang="ru-RU" strike="sngStrike" dirty="0"/>
              <a:t>со сроками</a:t>
            </a:r>
          </a:p>
          <a:p>
            <a:pPr lvl="1"/>
            <a:r>
              <a:rPr lang="ru-RU" strike="sngStrike" dirty="0"/>
              <a:t>детальные календарные планы</a:t>
            </a:r>
          </a:p>
          <a:p>
            <a:r>
              <a:rPr lang="ru-RU" dirty="0"/>
              <a:t>Разработка ПО = </a:t>
            </a:r>
            <a:r>
              <a:rPr lang="en-US" dirty="0"/>
              <a:t>R&amp;D</a:t>
            </a:r>
            <a:endParaRPr lang="ru-RU" dirty="0"/>
          </a:p>
          <a:p>
            <a:pPr lvl="1"/>
            <a:r>
              <a:rPr lang="ru-RU" dirty="0"/>
              <a:t>Много неопределённости</a:t>
            </a:r>
          </a:p>
          <a:p>
            <a:pPr lvl="1"/>
            <a:r>
              <a:rPr lang="ru-RU" dirty="0"/>
              <a:t>Параллель с проектированием двигателя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3F756-8050-29EA-FE26-083CE7A7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1" b="14271"/>
          <a:stretch/>
        </p:blipFill>
        <p:spPr>
          <a:xfrm>
            <a:off x="6968665" y="3429000"/>
            <a:ext cx="4831184" cy="259823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87506C-6AFA-9FA4-8429-FE589341E47B}"/>
              </a:ext>
            </a:extLst>
          </p:cNvPr>
          <p:cNvGrpSpPr/>
          <p:nvPr/>
        </p:nvGrpSpPr>
        <p:grpSpPr>
          <a:xfrm>
            <a:off x="7230890" y="3017722"/>
            <a:ext cx="4479480" cy="3660120"/>
            <a:chOff x="7230890" y="3017722"/>
            <a:chExt cx="4479480" cy="36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14:cNvPr>
                <p14:cNvContentPartPr/>
                <p14:nvPr/>
              </p14:nvContentPartPr>
              <p14:xfrm>
                <a:off x="7749290" y="3017722"/>
                <a:ext cx="3961080" cy="3660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02AF497-138A-3000-385F-597536E741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650" y="3008722"/>
                  <a:ext cx="3978720" cy="36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14:cNvPr>
                <p14:cNvContentPartPr/>
                <p14:nvPr/>
              </p14:nvContentPartPr>
              <p14:xfrm>
                <a:off x="7230890" y="3105202"/>
                <a:ext cx="4475160" cy="3373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90FB51-0F09-C307-D51F-0757F5C693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2250" y="3096562"/>
                  <a:ext cx="4492800" cy="339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20871-81F1-0649-A27A-ABBEBB01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4" y="365126"/>
            <a:ext cx="11360064" cy="1077308"/>
          </a:xfrm>
        </p:spPr>
        <p:txBody>
          <a:bodyPr>
            <a:noAutofit/>
          </a:bodyPr>
          <a:lstStyle/>
          <a:p>
            <a:r>
              <a:rPr lang="en" dirty="0"/>
              <a:t>Agile-</a:t>
            </a:r>
            <a:r>
              <a:rPr lang="ru-RU" dirty="0"/>
              <a:t>манифест разработки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E983A-76EB-934E-A5F7-F7DBADC8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" y="1442435"/>
            <a:ext cx="10846368" cy="50504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В 2001 году 17 человек собрались на горнолыжном курорте в США). То, что родилось в ходе этой встречи, назвали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Agile Manifesto.</a:t>
            </a:r>
            <a:br>
              <a:rPr lang="ru-RU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Были собраны представители, придерживающиеся различных методологий разработки: </a:t>
            </a:r>
            <a:r>
              <a:rPr lang="ar-SA" dirty="0">
                <a:solidFill>
                  <a:schemeClr val="accent5">
                    <a:lumMod val="50000"/>
                  </a:schemeClr>
                </a:solidFill>
              </a:rPr>
              <a:t>XP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SCRUM, DSDM, Adaptive Software Development, Crystal, Feature-Driven Development, Pragmatic Programming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и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другие тяжеловесы мира разработки софта.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Ценности </a:t>
            </a:r>
            <a:r>
              <a:rPr lang="en-US" dirty="0"/>
              <a:t>Agile:</a:t>
            </a: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Люди и взаимодействие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процессов и инструментов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Работающий продукт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исчерпывающей документации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Сотрудничество с заказчиком</a:t>
            </a:r>
            <a:r>
              <a:rPr lang="ru-RU" b="1" dirty="0"/>
              <a:t> </a:t>
            </a:r>
            <a:r>
              <a:rPr lang="ru-RU" dirty="0"/>
              <a:t>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согласования условий контракта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b="1" dirty="0">
                <a:solidFill>
                  <a:srgbClr val="00B050"/>
                </a:solidFill>
              </a:rPr>
              <a:t>Готовность к изменениям</a:t>
            </a:r>
            <a:r>
              <a:rPr lang="ru-RU" dirty="0"/>
              <a:t> важнее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следования первоначальному плану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То есть, не отрицая важности того, что справа, мы всё-таки больше ценим то, что слева.</a:t>
            </a:r>
          </a:p>
        </p:txBody>
      </p:sp>
    </p:spTree>
    <p:extLst>
      <p:ext uri="{BB962C8B-B14F-4D97-AF65-F5344CB8AC3E}">
        <p14:creationId xmlns:p14="http://schemas.microsoft.com/office/powerpoint/2010/main" val="352218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4B89-B4CF-C04E-9EB5-31300E9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81" y="248165"/>
            <a:ext cx="10515600" cy="61307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Принципы </a:t>
            </a:r>
            <a:r>
              <a:rPr lang="en-US" dirty="0"/>
              <a:t>Agile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2D392-25ED-7844-AFC2-4CE312AB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978195"/>
            <a:ext cx="11206716" cy="578601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Высшим приоритетом для нас является </a:t>
            </a:r>
            <a:r>
              <a:rPr lang="ru-RU" b="1" dirty="0"/>
              <a:t>удовлетворение потребностей заказчика</a:t>
            </a:r>
            <a:r>
              <a:rPr lang="ru-RU" dirty="0"/>
              <a:t> благодаря регулярной и ранней поставке ценного программного обеспечения.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Изменение требований приветствуется</a:t>
            </a:r>
            <a:r>
              <a:rPr lang="ru-RU" dirty="0"/>
              <a:t>, даже на поздних стадиях разработки. </a:t>
            </a:r>
            <a:r>
              <a:rPr lang="en" dirty="0"/>
              <a:t>Agile-</a:t>
            </a:r>
            <a:r>
              <a:rPr lang="ru-RU" dirty="0"/>
              <a:t>процессы позволяют использовать изменения для обеспечения заказчику конкурентного преимущества.</a:t>
            </a:r>
          </a:p>
          <a:p>
            <a:pPr>
              <a:lnSpc>
                <a:spcPct val="100000"/>
              </a:lnSpc>
            </a:pPr>
            <a:r>
              <a:rPr lang="ru-RU" dirty="0"/>
              <a:t>Работающий продукт следует </a:t>
            </a:r>
            <a:r>
              <a:rPr lang="ru-RU" b="1" dirty="0"/>
              <a:t>выпускать как можно чаще</a:t>
            </a:r>
            <a:r>
              <a:rPr lang="ru-RU" dirty="0"/>
              <a:t>, с периодичностью от пары недель до пары месяцев.</a:t>
            </a:r>
          </a:p>
          <a:p>
            <a:pPr>
              <a:lnSpc>
                <a:spcPct val="100000"/>
              </a:lnSpc>
            </a:pPr>
            <a:r>
              <a:rPr lang="ru-RU" dirty="0"/>
              <a:t>На протяжении всего проекта </a:t>
            </a:r>
            <a:r>
              <a:rPr lang="ru-RU" b="1" dirty="0"/>
              <a:t>разработчики и представители бизнеса должны </a:t>
            </a:r>
            <a:r>
              <a:rPr lang="ru-RU" dirty="0"/>
              <a:t>ежедневно</a:t>
            </a:r>
            <a:r>
              <a:rPr lang="ru-RU" b="1" dirty="0"/>
              <a:t> работать вместе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Над проектом должны работать </a:t>
            </a:r>
            <a:r>
              <a:rPr lang="ru-RU" b="1" dirty="0"/>
              <a:t>мотивированные профессионалы</a:t>
            </a:r>
            <a:r>
              <a:rPr lang="ru-RU" dirty="0"/>
              <a:t>. Чтобы работа была сделана, создайте условия, обеспечьте поддержку и полностью доверьтесь им.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Непосредственное общение </a:t>
            </a:r>
            <a:r>
              <a:rPr lang="ru-RU" dirty="0"/>
              <a:t>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Работающий продукт</a:t>
            </a:r>
            <a:r>
              <a:rPr lang="ru-RU" dirty="0"/>
              <a:t> — основной показатель прогресса.</a:t>
            </a:r>
          </a:p>
          <a:p>
            <a:pPr>
              <a:lnSpc>
                <a:spcPct val="100000"/>
              </a:lnSpc>
            </a:pPr>
            <a:r>
              <a:rPr lang="ru-RU" dirty="0"/>
              <a:t>Инвесторы, разработчики и пользователи должны иметь возможность </a:t>
            </a:r>
            <a:r>
              <a:rPr lang="ru-RU" b="1" dirty="0"/>
              <a:t>поддерживать ритм</a:t>
            </a:r>
            <a:r>
              <a:rPr lang="ru-RU" dirty="0"/>
              <a:t> бесконечно. </a:t>
            </a:r>
            <a:r>
              <a:rPr lang="en" dirty="0"/>
              <a:t>Agile </a:t>
            </a:r>
            <a:r>
              <a:rPr lang="ru-RU" dirty="0"/>
              <a:t>помогает наладить такой устойчивый процесс разработки.</a:t>
            </a:r>
          </a:p>
          <a:p>
            <a:pPr>
              <a:lnSpc>
                <a:spcPct val="100000"/>
              </a:lnSpc>
            </a:pPr>
            <a:r>
              <a:rPr lang="ru-RU" dirty="0"/>
              <a:t>Постоянное </a:t>
            </a:r>
            <a:r>
              <a:rPr lang="ru-RU" b="1" dirty="0"/>
              <a:t>внимание к техническому совершенству</a:t>
            </a:r>
            <a:r>
              <a:rPr lang="ru-RU" dirty="0"/>
              <a:t> и качеству проектирования повышает гибкость проекта.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Простота</a:t>
            </a:r>
            <a:r>
              <a:rPr lang="ru-RU" dirty="0"/>
              <a:t> — искусство минимизации лишней работы — крайне необходима.</a:t>
            </a:r>
          </a:p>
          <a:p>
            <a:pPr>
              <a:lnSpc>
                <a:spcPct val="100000"/>
              </a:lnSpc>
            </a:pPr>
            <a:r>
              <a:rPr lang="ru-RU" dirty="0"/>
              <a:t>Лучшие требования, архитектурные и технические решения рождаются у </a:t>
            </a:r>
            <a:r>
              <a:rPr lang="ru-RU" b="1" dirty="0"/>
              <a:t>самоорганизующихся команд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ru-RU" dirty="0"/>
              <a:t>Команда должна систематически анализировать возможные способы </a:t>
            </a:r>
            <a:r>
              <a:rPr lang="ru-RU" b="1" dirty="0"/>
              <a:t>улучшения эффективности</a:t>
            </a:r>
            <a:r>
              <a:rPr lang="ru-RU" dirty="0"/>
              <a:t> и соответственно </a:t>
            </a:r>
            <a:r>
              <a:rPr lang="ru-RU" b="1" dirty="0"/>
              <a:t>корректировать стиль своей работы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8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E4B1E-407F-454C-B547-7410919B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20245"/>
            <a:ext cx="10515600" cy="43231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</a:t>
            </a:r>
            <a:r>
              <a:rPr lang="ru-RU" dirty="0"/>
              <a:t> за 5 минут</a:t>
            </a:r>
          </a:p>
        </p:txBody>
      </p:sp>
      <p:pic>
        <p:nvPicPr>
          <p:cNvPr id="4" name="Мультимедиа в Интернете 3" descr="SCRUM — метод управления проектами. Обучающий мультик для вас и ваших сотрудников!">
            <a:hlinkClick r:id="" action="ppaction://media"/>
            <a:extLst>
              <a:ext uri="{FF2B5EF4-FFF2-40B4-BE49-F238E27FC236}">
                <a16:creationId xmlns:a16="http://schemas.microsoft.com/office/drawing/2014/main" id="{27675DEC-8C2C-FA4E-A468-6BF735C6E1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4284" y="849294"/>
            <a:ext cx="10427166" cy="58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F3C6F-E4F3-8440-9550-57CB89EA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740229"/>
          </a:xfrm>
        </p:spPr>
        <p:txBody>
          <a:bodyPr>
            <a:normAutofit/>
          </a:bodyPr>
          <a:lstStyle/>
          <a:p>
            <a:r>
              <a:rPr lang="en-US" dirty="0"/>
              <a:t>Scrum: </a:t>
            </a:r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97284-0FAC-0042-BAAA-95283AB8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5"/>
            <a:ext cx="10515600" cy="536076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— </a:t>
            </a:r>
            <a:r>
              <a:rPr lang="ru-RU" i="1" dirty="0"/>
              <a:t>легкий</a:t>
            </a:r>
            <a:r>
              <a:rPr lang="ru-RU" dirty="0"/>
              <a:t> фреймворк, который помогает людям, командам и организациям создавать ценность с помощью адаптивных решений комплексных проблем.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</a:t>
            </a:r>
            <a:r>
              <a:rPr lang="ru-RU" dirty="0"/>
              <a:t>предназначен для </a:t>
            </a:r>
            <a:r>
              <a:rPr lang="ru-RU" i="1" dirty="0"/>
              <a:t>быстрой</a:t>
            </a:r>
            <a:r>
              <a:rPr lang="ru-RU" dirty="0"/>
              <a:t> разработки и поставки </a:t>
            </a:r>
            <a:r>
              <a:rPr lang="ru-RU" i="1" dirty="0"/>
              <a:t>сложных</a:t>
            </a:r>
            <a:r>
              <a:rPr lang="ru-RU" dirty="0"/>
              <a:t>, принципиально </a:t>
            </a:r>
            <a:r>
              <a:rPr lang="ru-RU" b="1" dirty="0"/>
              <a:t>новых продуктов</a:t>
            </a:r>
            <a:r>
              <a:rPr lang="ru-RU" dirty="0"/>
              <a:t>, которых нет на рынке.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Основную цель </a:t>
            </a:r>
            <a:r>
              <a:rPr lang="en" dirty="0"/>
              <a:t>Agile </a:t>
            </a:r>
            <a:r>
              <a:rPr lang="ru-RU" dirty="0"/>
              <a:t>и </a:t>
            </a:r>
            <a:r>
              <a:rPr lang="en" dirty="0"/>
              <a:t>Scrum </a:t>
            </a:r>
            <a:r>
              <a:rPr lang="ru-RU" dirty="0"/>
              <a:t>часто формулируют как </a:t>
            </a:r>
            <a:r>
              <a:rPr lang="ru-RU" b="1" dirty="0"/>
              <a:t>сокращение </a:t>
            </a:r>
            <a:r>
              <a:rPr lang="en" b="1" dirty="0"/>
              <a:t>Time2Market</a:t>
            </a:r>
            <a:r>
              <a:rPr lang="en" dirty="0"/>
              <a:t> — </a:t>
            </a:r>
            <a:r>
              <a:rPr lang="ru-RU" dirty="0"/>
              <a:t>времени выпуска на рынок новых продуктов / времени их поставки потребителю.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>
                <a:solidFill>
                  <a:schemeClr val="accent6"/>
                </a:solidFill>
              </a:rPr>
              <a:t>Решают не прекрасные идеи, а скорость и качество их реализации.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000</a:t>
            </a:r>
            <a:r>
              <a:rPr lang="ru-RU" dirty="0"/>
              <a:t> </a:t>
            </a:r>
            <a:endParaRPr lang="ru-RU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ru-RU" dirty="0"/>
              <a:t>Главные особенности </a:t>
            </a:r>
            <a:r>
              <a:rPr lang="en" dirty="0"/>
              <a:t>Scrum</a:t>
            </a:r>
            <a:r>
              <a:rPr lang="ru-RU" dirty="0"/>
              <a:t>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Работа ведется </a:t>
            </a:r>
            <a:r>
              <a:rPr lang="ru-RU" b="1" dirty="0"/>
              <a:t>итерациями</a:t>
            </a:r>
            <a:r>
              <a:rPr lang="ru-RU" dirty="0"/>
              <a:t>, которые в </a:t>
            </a:r>
            <a:r>
              <a:rPr lang="en" dirty="0"/>
              <a:t>Scrum </a:t>
            </a:r>
            <a:r>
              <a:rPr lang="ru-RU" dirty="0"/>
              <a:t>называют спринтами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Результатом работы может считаться лишь то, что </a:t>
            </a:r>
            <a:r>
              <a:rPr lang="ru-RU" b="1" dirty="0"/>
              <a:t>готово к использованию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Продукт разрабатывает</a:t>
            </a:r>
            <a:r>
              <a:rPr lang="en-US" dirty="0"/>
              <a:t> </a:t>
            </a:r>
            <a:r>
              <a:rPr lang="ru-RU" b="1" dirty="0"/>
              <a:t>самоуправляемая команда</a:t>
            </a:r>
          </a:p>
          <a:p>
            <a:pPr mar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537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85883-7275-854D-8D3E-B1103611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406" y="1560183"/>
            <a:ext cx="4195593" cy="23526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3EA0F-E510-5743-8B25-23A451FF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805"/>
            <a:ext cx="9811215" cy="869795"/>
          </a:xfrm>
        </p:spPr>
        <p:txBody>
          <a:bodyPr>
            <a:normAutofit/>
          </a:bodyPr>
          <a:lstStyle/>
          <a:p>
            <a:r>
              <a:rPr lang="ru-RU" dirty="0"/>
              <a:t>Заинтересованные лица (</a:t>
            </a:r>
            <a:r>
              <a:rPr lang="en-US" dirty="0"/>
              <a:t>Stakeholders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12675-2C17-0F41-B42F-E4D2CB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Все заинтересованные в продукте лица:</a:t>
            </a:r>
          </a:p>
          <a:p>
            <a:r>
              <a:rPr lang="ru-RU" dirty="0"/>
              <a:t>Заказчики</a:t>
            </a:r>
          </a:p>
          <a:p>
            <a:r>
              <a:rPr lang="ru-RU" dirty="0"/>
              <a:t>Потенциальные пользователи</a:t>
            </a:r>
            <a:endParaRPr lang="en-US" dirty="0"/>
          </a:p>
          <a:p>
            <a:r>
              <a:rPr lang="ru-RU" dirty="0"/>
              <a:t>Всех кого коснётся использование продукта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«</a:t>
            </a:r>
            <a:r>
              <a:rPr lang="ru-RU" dirty="0"/>
              <a:t>Лицо, дающее обратную связь Владельцу Продукта и Скрам-команде в целом по видению, Бэклогу Продукта и Инкрементам. Нередко участвует в Обзоре спринта.</a:t>
            </a:r>
            <a:br>
              <a:rPr lang="en-US" dirty="0"/>
            </a:br>
            <a:r>
              <a:rPr lang="ru-RU" dirty="0"/>
              <a:t>Зачастую является частью организации, которая разрабатывает продукт</a:t>
            </a:r>
            <a:r>
              <a:rPr lang="en-US" dirty="0"/>
              <a:t>»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84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045-647D-CD4D-8273-85C36A76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59" y="354368"/>
            <a:ext cx="6622537" cy="772559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" dirty="0"/>
              <a:t>Team)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5536B-460D-A145-95F1-CD55EAFD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46" y="1246877"/>
            <a:ext cx="10846483" cy="525675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самоорганизующаяся</a:t>
            </a:r>
            <a:r>
              <a:rPr lang="ru-RU" sz="3600" dirty="0"/>
              <a:t> и </a:t>
            </a:r>
            <a:r>
              <a:rPr lang="ru-RU" sz="3600" b="1" dirty="0"/>
              <a:t>самоуправляемая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3300" dirty="0"/>
              <a:t>сами решают, кто, что, когда и как делает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работа команды </a:t>
            </a:r>
            <a:r>
              <a:rPr lang="ru-RU" sz="3600" b="1" dirty="0"/>
              <a:t>оценивается как работа единой группы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настоящая </a:t>
            </a:r>
            <a:r>
              <a:rPr lang="ru-RU" sz="3600" b="1" dirty="0"/>
              <a:t>команда</a:t>
            </a:r>
            <a:r>
              <a:rPr lang="ru-RU" sz="3600" dirty="0"/>
              <a:t>! — «один за всех и все за одного»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внутри </a:t>
            </a:r>
            <a:r>
              <a:rPr lang="en" sz="3600" dirty="0"/>
              <a:t>Scrum Team </a:t>
            </a:r>
            <a:r>
              <a:rPr lang="ru-RU" sz="3600" b="1" dirty="0"/>
              <a:t>нет подкоманд и иерархий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размер</a:t>
            </a:r>
            <a:r>
              <a:rPr lang="ru-RU" sz="3600" dirty="0"/>
              <a:t>: 5–7 ± 2 человека, чем меньше — тем лучше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кроссфункциональная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3300" dirty="0"/>
              <a:t>в неё входят люди с дополняющими навыками — разработчики, аналитики, тестировщики, дизайнеры, </a:t>
            </a:r>
            <a:r>
              <a:rPr lang="en-US" sz="3300" dirty="0"/>
              <a:t>devops </a:t>
            </a:r>
            <a:r>
              <a:rPr lang="ru-RU" sz="3300" dirty="0"/>
              <a:t>и т.п.</a:t>
            </a:r>
            <a:r>
              <a:rPr lang="en-US" sz="3300" dirty="0"/>
              <a:t>;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3300" dirty="0"/>
              <a:t>T-Shape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b="1" dirty="0"/>
              <a:t>нет</a:t>
            </a:r>
            <a:r>
              <a:rPr lang="ru-RU" sz="3600" dirty="0"/>
              <a:t> заранее определённых </a:t>
            </a:r>
            <a:r>
              <a:rPr lang="ru-RU" sz="3600" b="1" dirty="0"/>
              <a:t>ролей</a:t>
            </a:r>
            <a:r>
              <a:rPr lang="ru-RU" sz="3600" dirty="0"/>
              <a:t> и </a:t>
            </a:r>
            <a:r>
              <a:rPr lang="ru-RU" sz="3600" b="1" dirty="0"/>
              <a:t>специализаций</a:t>
            </a:r>
            <a:r>
              <a:rPr lang="ru-RU" sz="3600" dirty="0"/>
              <a:t> в команде</a:t>
            </a:r>
            <a:endParaRPr lang="en-US" sz="36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команда </a:t>
            </a:r>
            <a:r>
              <a:rPr lang="ru-RU" sz="3600" b="1" dirty="0"/>
              <a:t>сидит в одном месте</a:t>
            </a:r>
            <a:r>
              <a:rPr lang="ru-RU" sz="3600" dirty="0"/>
              <a:t> или</a:t>
            </a:r>
            <a:br>
              <a:rPr lang="en-US" sz="3600" dirty="0"/>
            </a:br>
            <a:r>
              <a:rPr lang="ru-RU" sz="3600" b="1" dirty="0"/>
              <a:t>находится в </a:t>
            </a:r>
            <a:r>
              <a:rPr lang="ru-RU" sz="3600" dirty="0"/>
              <a:t>постоянном</a:t>
            </a:r>
            <a:r>
              <a:rPr lang="ru-RU" sz="3600" b="1" dirty="0"/>
              <a:t> тесном контакте </a:t>
            </a:r>
            <a:r>
              <a:rPr lang="ru-RU" sz="3600" dirty="0"/>
              <a:t>онлайн (</a:t>
            </a:r>
            <a:r>
              <a:rPr lang="en" sz="3600" dirty="0"/>
              <a:t>colocation)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работает </a:t>
            </a:r>
            <a:r>
              <a:rPr lang="ru-RU" sz="3600" b="1" dirty="0"/>
              <a:t>вместе, помогая друг другу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sz="3600" dirty="0"/>
              <a:t>члены команды </a:t>
            </a:r>
            <a:r>
              <a:rPr lang="ru-RU" sz="3600" b="1" dirty="0"/>
              <a:t>признают наличие проблем</a:t>
            </a:r>
            <a:r>
              <a:rPr lang="ru-RU" sz="3600" dirty="0"/>
              <a:t> и </a:t>
            </a:r>
            <a:r>
              <a:rPr lang="ru-RU" sz="3600" b="1" dirty="0"/>
              <a:t>просят друг друга о помощи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A16D5-9A07-CE49-9ABF-8B5847A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5579" y="-18202"/>
            <a:ext cx="3996421" cy="229025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7711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EFF57-52C7-EA43-9DF6-4DC99C5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ru-RU" dirty="0"/>
              <a:t>Команда (</a:t>
            </a:r>
            <a:r>
              <a:rPr lang="en-US" dirty="0"/>
              <a:t>Team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54726-8FC5-D746-9B80-63EEBBC1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2229"/>
            <a:ext cx="10853057" cy="48773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Commitment</a:t>
            </a:r>
            <a:r>
              <a:rPr lang="en-US" sz="2000" dirty="0"/>
              <a:t>: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берёт на себя обязательства по </a:t>
            </a:r>
            <a:r>
              <a:rPr lang="ru-RU" sz="2000" b="1" dirty="0"/>
              <a:t>выполнению объёма работ</a:t>
            </a:r>
            <a:r>
              <a:rPr lang="ru-RU" sz="2000" dirty="0"/>
              <a:t> на спринт перед Владельцем продукта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принимает обязательство </a:t>
            </a:r>
            <a:r>
              <a:rPr lang="ru-RU" sz="2000" b="1" dirty="0"/>
              <a:t>достичь цели спринта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" sz="2000" dirty="0"/>
              <a:t>Scrum Team </a:t>
            </a:r>
            <a:r>
              <a:rPr lang="ru-RU" sz="2000" b="1" dirty="0"/>
              <a:t>выполняет все продуктовые активности</a:t>
            </a:r>
            <a:r>
              <a:rPr lang="ru-RU" sz="2000" dirty="0"/>
              <a:t>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сотрудничество с заинтересованными лицами,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исследования, разработку, эксперименты</a:t>
            </a:r>
            <a:r>
              <a:rPr lang="en-US" sz="2000" dirty="0"/>
              <a:t>,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обслуживание, эксплуатацию,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и всё остальное, что может потребоваться.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ru-RU" sz="2000" dirty="0"/>
              <a:t>Они уполномочены </a:t>
            </a:r>
            <a:r>
              <a:rPr lang="ru-RU" sz="2000" b="1" dirty="0"/>
              <a:t>управлять своей собственной работой</a:t>
            </a:r>
            <a:r>
              <a:rPr lang="ru-RU" sz="20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Вся команда</a:t>
            </a:r>
            <a:r>
              <a:rPr lang="en" sz="2000" dirty="0"/>
              <a:t> </a:t>
            </a:r>
            <a:r>
              <a:rPr lang="ru-RU" sz="2000" b="1" dirty="0"/>
              <a:t>несет ответственность за создание</a:t>
            </a:r>
            <a:r>
              <a:rPr lang="ru-RU" sz="2000" dirty="0"/>
              <a:t> ценного, полезного </a:t>
            </a:r>
            <a:r>
              <a:rPr lang="ru-RU" sz="2000" b="1" dirty="0"/>
              <a:t>инкремента продукта</a:t>
            </a:r>
            <a:r>
              <a:rPr lang="en" sz="2000" dirty="0"/>
              <a:t> </a:t>
            </a:r>
            <a:r>
              <a:rPr lang="ru-RU" sz="2000" dirty="0"/>
              <a:t>в каждом спринте</a:t>
            </a:r>
            <a:r>
              <a:rPr lang="en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3192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CD6C8-133B-CC59-D4E6-2C487A4C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05" y="4630057"/>
            <a:ext cx="3962745" cy="22279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6E29-A397-4D45-8800-A3900DFC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3159"/>
            <a:ext cx="10515600" cy="783191"/>
          </a:xfrm>
        </p:spPr>
        <p:txBody>
          <a:bodyPr/>
          <a:lstStyle/>
          <a:p>
            <a:r>
              <a:rPr lang="ru-RU" dirty="0"/>
              <a:t>Кроссфункциональность : </a:t>
            </a:r>
            <a:r>
              <a:rPr lang="en-US" dirty="0"/>
              <a:t>T-Shaped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AE0FE-CB9A-A046-BD91-73FE99FD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331" y="803389"/>
            <a:ext cx="8016012" cy="5015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5A912-F7E2-3A49-A6B1-E848B638FAA3}"/>
              </a:ext>
            </a:extLst>
          </p:cNvPr>
          <p:cNvSpPr txBox="1"/>
          <p:nvPr/>
        </p:nvSpPr>
        <p:spPr>
          <a:xfrm>
            <a:off x="552893" y="1467293"/>
            <a:ext cx="4540102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I-shaped</a:t>
            </a:r>
            <a:r>
              <a:rPr lang="en-US" dirty="0"/>
              <a:t> — </a:t>
            </a:r>
            <a:r>
              <a:rPr lang="ru-RU" dirty="0"/>
              <a:t>умеет только что-то одно </a:t>
            </a:r>
          </a:p>
          <a:p>
            <a:pPr>
              <a:spcBef>
                <a:spcPts val="1000"/>
              </a:spcBef>
            </a:pPr>
            <a:r>
              <a:rPr lang="en-US" b="1" dirty="0"/>
              <a:t>T-shaped </a:t>
            </a:r>
            <a:r>
              <a:rPr lang="en-US" dirty="0"/>
              <a:t>— </a:t>
            </a:r>
            <a:r>
              <a:rPr lang="ru-RU" dirty="0"/>
              <a:t>умеет всего понемногу, но что-то умеет лучше</a:t>
            </a:r>
          </a:p>
          <a:p>
            <a:endParaRPr lang="ru-RU" dirty="0"/>
          </a:p>
          <a:p>
            <a:pPr fontAlgn="base"/>
            <a:r>
              <a:rPr lang="ru-RU" b="1" i="1" dirty="0"/>
              <a:t>Объясним на примере создания текста для сайта</a:t>
            </a:r>
            <a:r>
              <a:rPr lang="en-US" b="1" i="1" dirty="0"/>
              <a:t>:</a:t>
            </a:r>
            <a:endParaRPr lang="ru-RU" b="1" i="1" dirty="0"/>
          </a:p>
          <a:p>
            <a:pPr fontAlgn="base"/>
            <a:r>
              <a:rPr lang="ru-RU" i="1" dirty="0"/>
              <a:t>Копирайтер пишет текст, но еще интересуется фотографией, нейрофизиологией и версткой. Увлечение фотографией помогает ему понять, как правильно иллюстрировать тексты. Нейрофизиология позволяет продумать структуру изложения, чтобы удерживать внимание читателя. Навыки верстки дают понимание, как расположить текст по сетке страницы сайта.</a:t>
            </a:r>
          </a:p>
        </p:txBody>
      </p:sp>
    </p:spTree>
    <p:extLst>
      <p:ext uri="{BB962C8B-B14F-4D97-AF65-F5344CB8AC3E}">
        <p14:creationId xmlns:p14="http://schemas.microsoft.com/office/powerpoint/2010/main" val="24174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9B47-3CF5-674C-821A-DB7A09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8" y="343861"/>
            <a:ext cx="10515600" cy="910782"/>
          </a:xfrm>
        </p:spPr>
        <p:txBody>
          <a:bodyPr/>
          <a:lstStyle/>
          <a:p>
            <a:r>
              <a:rPr lang="en-US" dirty="0"/>
              <a:t>Bus factor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64B60D-83F4-3E43-A899-3434E415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757" y="1254123"/>
            <a:ext cx="5744818" cy="32221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036E4-16EB-0B41-B294-8CD278F6528C}"/>
              </a:ext>
            </a:extLst>
          </p:cNvPr>
          <p:cNvSpPr txBox="1"/>
          <p:nvPr/>
        </p:nvSpPr>
        <p:spPr>
          <a:xfrm>
            <a:off x="1594884" y="2456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08DC-0A99-CC4A-B0D9-9819767B6B66}"/>
              </a:ext>
            </a:extLst>
          </p:cNvPr>
          <p:cNvSpPr txBox="1"/>
          <p:nvPr/>
        </p:nvSpPr>
        <p:spPr>
          <a:xfrm>
            <a:off x="625548" y="1265271"/>
            <a:ext cx="5257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i="1" dirty="0"/>
              <a:t>Bus factor</a:t>
            </a:r>
            <a:r>
              <a:rPr lang="en" sz="2000" dirty="0"/>
              <a:t> </a:t>
            </a:r>
            <a:r>
              <a:rPr lang="ru-RU" sz="2000" dirty="0"/>
              <a:t>проекта </a:t>
            </a:r>
            <a:r>
              <a:rPr lang="en-US" sz="2000" dirty="0"/>
              <a:t>(</a:t>
            </a:r>
            <a:r>
              <a:rPr lang="ru-RU" sz="2000" dirty="0"/>
              <a:t>команды</a:t>
            </a:r>
            <a:r>
              <a:rPr lang="en-US" sz="2000" dirty="0"/>
              <a:t>) </a:t>
            </a:r>
            <a:r>
              <a:rPr lang="ru-RU" sz="2000" dirty="0"/>
              <a:t>— это мера сосредоточения информации среди отдельных членов проекта;</a:t>
            </a:r>
          </a:p>
          <a:p>
            <a:r>
              <a:rPr lang="ru-RU" sz="2000" dirty="0"/>
              <a:t>фактор означает </a:t>
            </a:r>
            <a:r>
              <a:rPr lang="ru-RU" sz="2000" b="1" dirty="0"/>
              <a:t>количество участников проекта</a:t>
            </a:r>
            <a:r>
              <a:rPr lang="ru-RU" sz="2000" dirty="0"/>
              <a:t>, </a:t>
            </a:r>
            <a:r>
              <a:rPr lang="ru-RU" sz="2000" b="1" dirty="0"/>
              <a:t>после потери которых </a:t>
            </a:r>
            <a:r>
              <a:rPr lang="ru-RU" sz="2000" dirty="0"/>
              <a:t>(«попадания» которых под автобус</a:t>
            </a:r>
            <a:r>
              <a:rPr lang="en-US" sz="2000" dirty="0"/>
              <a:t>)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увольнения,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заболевания,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рождения у них ребёнка,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наступления несчастного случая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других форс-мажорных обстоятельств</a:t>
            </a:r>
            <a:endParaRPr lang="en-US" sz="2000" dirty="0"/>
          </a:p>
          <a:p>
            <a:r>
              <a:rPr lang="ru-RU" sz="2000" b="1" dirty="0"/>
              <a:t>проект не сможет быть завершён </a:t>
            </a:r>
            <a:r>
              <a:rPr lang="ru-RU" sz="2000" dirty="0"/>
              <a:t>оставшимися участниками.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5344D-68F6-8845-AB02-5F53460186CA}"/>
              </a:ext>
            </a:extLst>
          </p:cNvPr>
          <p:cNvSpPr txBox="1"/>
          <p:nvPr/>
        </p:nvSpPr>
        <p:spPr>
          <a:xfrm>
            <a:off x="5991757" y="4630704"/>
            <a:ext cx="567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Bus-factor </a:t>
            </a:r>
            <a:r>
              <a:rPr lang="ru-RU" sz="2000" dirty="0"/>
              <a:t>= </a:t>
            </a:r>
            <a:r>
              <a:rPr lang="en-US" sz="2000" dirty="0"/>
              <a:t>1 — </a:t>
            </a:r>
            <a:r>
              <a:rPr lang="ru-RU" sz="2000" dirty="0"/>
              <a:t>очень плохо!</a:t>
            </a:r>
          </a:p>
          <a:p>
            <a:r>
              <a:rPr lang="ru-RU" sz="2000" dirty="0"/>
              <a:t>Большие риски!</a:t>
            </a:r>
            <a:br>
              <a:rPr lang="ru-RU" sz="2000" dirty="0"/>
            </a:br>
            <a:r>
              <a:rPr lang="ru-RU" sz="2000" dirty="0"/>
              <a:t>Надо: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распределять знания внутри команды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коллективное владение кодом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noProof="1"/>
              <a:t>T</a:t>
            </a:r>
            <a:r>
              <a:rPr lang="en-US" sz="2000" noProof="1"/>
              <a:t>-shape-и</a:t>
            </a:r>
            <a:r>
              <a:rPr lang="ru-RU" sz="2000" noProof="1"/>
              <a:t>ться</a:t>
            </a:r>
          </a:p>
        </p:txBody>
      </p:sp>
    </p:spTree>
    <p:extLst>
      <p:ext uri="{BB962C8B-B14F-4D97-AF65-F5344CB8AC3E}">
        <p14:creationId xmlns:p14="http://schemas.microsoft.com/office/powerpoint/2010/main" val="24698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1E7DD-4340-E640-BBE9-08ED5581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19" y="375636"/>
            <a:ext cx="10515600" cy="948668"/>
          </a:xfrm>
        </p:spPr>
        <p:txBody>
          <a:bodyPr/>
          <a:lstStyle/>
          <a:p>
            <a:r>
              <a:rPr lang="ru-RU" dirty="0"/>
              <a:t>Валерий Студенников </a:t>
            </a:r>
            <a:r>
              <a:rPr lang="en-US" dirty="0"/>
              <a:t>// </a:t>
            </a:r>
            <a:r>
              <a:rPr lang="ru-RU" dirty="0"/>
              <a:t>обо мне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C3E23-7B7B-A14A-B140-0C096B8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020" y="1324304"/>
            <a:ext cx="8284779" cy="531041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Со-основатель, </a:t>
            </a:r>
            <a:r>
              <a:rPr lang="en-US" dirty="0"/>
              <a:t>ex-</a:t>
            </a:r>
            <a:r>
              <a:rPr lang="ru-RU" dirty="0"/>
              <a:t>технический директор</a:t>
            </a:r>
            <a:r>
              <a:rPr lang="en-US" dirty="0"/>
              <a:t> </a:t>
            </a:r>
            <a:r>
              <a:rPr lang="ru-RU" dirty="0"/>
              <a:t>и e</a:t>
            </a:r>
            <a:r>
              <a:rPr lang="en-US" dirty="0"/>
              <a:t>x-</a:t>
            </a:r>
            <a:r>
              <a:rPr lang="ru-RU" dirty="0"/>
              <a:t>руководитель разработки и </a:t>
            </a:r>
            <a:r>
              <a:rPr lang="en-US" dirty="0"/>
              <a:t>ex-</a:t>
            </a:r>
            <a:r>
              <a:rPr lang="ru-RU" dirty="0"/>
              <a:t>архитектор технической инфраструктуры </a:t>
            </a:r>
            <a:r>
              <a:rPr lang="en-US" dirty="0"/>
              <a:t>REG.RU</a:t>
            </a:r>
            <a:endParaRPr lang="ru-RU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</a:t>
            </a:r>
            <a:r>
              <a:rPr lang="en-US" dirty="0"/>
              <a:t>ex-</a:t>
            </a:r>
            <a:r>
              <a:rPr lang="ru-RU" dirty="0"/>
              <a:t>президент спортивно-туристического клуба «ВелоСамара»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и президент самарской региональной федерации каякинга и </a:t>
            </a:r>
            <a:r>
              <a:rPr lang="en-US" dirty="0"/>
              <a:t>sup-</a:t>
            </a:r>
            <a:r>
              <a:rPr lang="ru-RU" dirty="0"/>
              <a:t>серфинга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Со-основатель </a:t>
            </a:r>
            <a:r>
              <a:rPr lang="en-US" dirty="0"/>
              <a:t>Electron Bikes (</a:t>
            </a:r>
            <a:r>
              <a:rPr lang="ru-RU" dirty="0"/>
              <a:t>производство мощных электровелосипедов под заказ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Преподаватель в Самарском Университете,</a:t>
            </a:r>
            <a:br>
              <a:rPr lang="en-US" dirty="0"/>
            </a:br>
            <a:r>
              <a:rPr lang="ru-RU" dirty="0"/>
              <a:t>разработал </a:t>
            </a:r>
            <a:r>
              <a:rPr lang="en-US" dirty="0"/>
              <a:t>«</a:t>
            </a:r>
            <a:r>
              <a:rPr lang="ru-RU" dirty="0"/>
              <a:t>с нуля</a:t>
            </a:r>
            <a:r>
              <a:rPr lang="en-US" dirty="0"/>
              <a:t>»</a:t>
            </a:r>
            <a:r>
              <a:rPr lang="ru-RU" dirty="0"/>
              <a:t> 4 собственных курса, связанных с I</a:t>
            </a:r>
            <a:r>
              <a:rPr lang="en-US" dirty="0"/>
              <a:t>T.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https://vk.com/vstudennikov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Telegram: @xtrueman</a:t>
            </a:r>
          </a:p>
          <a:p>
            <a:pPr marL="0" indent="0">
              <a:buNone/>
            </a:pPr>
            <a:r>
              <a:rPr lang="en-US" dirty="0"/>
              <a:t>despair@gmail.com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69EE3-9795-C840-8A46-806B78EB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9" y="1425575"/>
            <a:ext cx="2373427" cy="31254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6C562-D1B2-8A49-A18F-3A447DB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8" y="4829941"/>
            <a:ext cx="2367225" cy="1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63C23-574B-BF47-AC6D-8426464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045391" cy="928416"/>
          </a:xfrm>
        </p:spPr>
        <p:txBody>
          <a:bodyPr>
            <a:normAutofit/>
          </a:bodyPr>
          <a:lstStyle/>
          <a:p>
            <a:r>
              <a:rPr lang="ru-RU" dirty="0"/>
              <a:t>Командная динамика: модель Такмана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CF890C-6288-894A-B2F3-034C0703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76318"/>
            <a:ext cx="6965752" cy="52591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C2836-9D2B-E243-8B39-30F51FE64ABA}"/>
              </a:ext>
            </a:extLst>
          </p:cNvPr>
          <p:cNvSpPr txBox="1"/>
          <p:nvPr/>
        </p:nvSpPr>
        <p:spPr>
          <a:xfrm>
            <a:off x="8341112" y="1293542"/>
            <a:ext cx="3468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формировании команды или при замене / добавлении туда людей команда проходит этапы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7616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328DF4-55AA-C9BA-1B7A-238DA8D31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9" t="20711" r="8541" b="18422"/>
          <a:stretch/>
        </p:blipFill>
        <p:spPr>
          <a:xfrm>
            <a:off x="2511584" y="4707078"/>
            <a:ext cx="3881869" cy="21509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D6668-B04F-5246-BFBC-68E030DE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21" y="234869"/>
            <a:ext cx="10959790" cy="939568"/>
          </a:xfrm>
        </p:spPr>
        <p:txBody>
          <a:bodyPr>
            <a:normAutofit fontScale="90000"/>
          </a:bodyPr>
          <a:lstStyle/>
          <a:p>
            <a:r>
              <a:rPr lang="ru-RU" dirty="0"/>
              <a:t>Не каждый может быть членом </a:t>
            </a:r>
            <a:r>
              <a:rPr lang="en-US" dirty="0"/>
              <a:t>scrum-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8B4D4-8988-D84D-A486-D4F01F51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583" y="1027918"/>
            <a:ext cx="5609509" cy="530360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«</a:t>
            </a:r>
            <a:r>
              <a:rPr lang="ru-RU" dirty="0"/>
              <a:t>Шел по долине странник и увидел он человека, который, обливаясь потом, тащил в гору тяжелый камень.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— </a:t>
            </a:r>
            <a:r>
              <a:rPr lang="ru-RU" dirty="0"/>
              <a:t>«Что ты делаешь?» — спросил странник.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«Хозяин приказал носить наверх камни, вот я и ношу», — сердито ответил человек.</a:t>
            </a:r>
            <a:br>
              <a:rPr lang="en-US" dirty="0"/>
            </a:br>
            <a:r>
              <a:rPr lang="ru-RU" dirty="0"/>
              <a:t>Пошел странник выше в гору и увидел другого человека, тоже с камнем. </a:t>
            </a:r>
            <a:r>
              <a:rPr lang="en-US" dirty="0"/>
              <a:t>— </a:t>
            </a:r>
            <a:r>
              <a:rPr lang="ru-RU" dirty="0"/>
              <a:t>«А ты что делаешь?» — поинтересовался он.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«Да здесь рядом стену новую строят — там камни нужны, за них деньги платят», — тяжело дыша ответил второй человек.</a:t>
            </a:r>
            <a:br>
              <a:rPr lang="en-US" dirty="0"/>
            </a:br>
            <a:r>
              <a:rPr lang="ru-RU" dirty="0"/>
              <a:t>Забрался еще выше странник и встретил третьего человека, толкавшего наверх камень. Камень был тяжелым, но глаза человека светились радостью. И ему странник задал тот же вопрос:</a:t>
            </a:r>
            <a:br>
              <a:rPr lang="en-US" dirty="0"/>
            </a:br>
            <a:r>
              <a:rPr lang="en-US" dirty="0"/>
              <a:t>— </a:t>
            </a:r>
            <a:r>
              <a:rPr lang="ru-RU" dirty="0"/>
              <a:t>«Что ты делаешь?»</a:t>
            </a:r>
            <a:br>
              <a:rPr lang="en-US" dirty="0"/>
            </a:br>
            <a:r>
              <a:rPr lang="ru-RU" dirty="0"/>
              <a:t>— «Я строю храм», — спокойно ответил тот.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9576-4DF0-F540-8FC0-A09FFDE3EE68}"/>
              </a:ext>
            </a:extLst>
          </p:cNvPr>
          <p:cNvSpPr txBox="1"/>
          <p:nvPr/>
        </p:nvSpPr>
        <p:spPr>
          <a:xfrm>
            <a:off x="340022" y="1166843"/>
            <a:ext cx="6053431" cy="45550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ru-RU" sz="2400" dirty="0"/>
              <a:t>Не каждый человек, не каждый разработчик может быть членом </a:t>
            </a:r>
            <a:r>
              <a:rPr lang="en-US" sz="2400" dirty="0"/>
              <a:t>scrum-</a:t>
            </a:r>
            <a:r>
              <a:rPr lang="ru-RU" sz="2400" dirty="0"/>
              <a:t>команды: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Нужны высокие </a:t>
            </a:r>
            <a:r>
              <a:rPr lang="en-US" sz="2400" b="1" dirty="0"/>
              <a:t>soft skills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</a:t>
            </a:r>
            <a:r>
              <a:rPr lang="ru-RU" sz="2400" b="1" dirty="0"/>
              <a:t>работать в команде</a:t>
            </a:r>
            <a:endParaRPr lang="en-US" sz="2400" b="1" dirty="0"/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Нужна готовность </a:t>
            </a:r>
            <a:r>
              <a:rPr lang="ru-RU" sz="2400" b="1" dirty="0"/>
              <a:t>общаться с заказчиком</a:t>
            </a:r>
            <a:r>
              <a:rPr lang="ru-RU" sz="2400" dirty="0"/>
              <a:t>, помогать в </a:t>
            </a:r>
            <a:r>
              <a:rPr lang="ru-RU" sz="2400" b="1" dirty="0"/>
              <a:t>продуктовых исследованиях</a:t>
            </a:r>
            <a:r>
              <a:rPr lang="ru-RU" sz="2400" dirty="0"/>
              <a:t>, </a:t>
            </a:r>
            <a:r>
              <a:rPr lang="ru-RU" sz="2400" b="1" dirty="0"/>
              <a:t>общаться с пользователями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Быть </a:t>
            </a:r>
            <a:r>
              <a:rPr lang="ru-RU" sz="2400" b="1" dirty="0"/>
              <a:t>вовлечённым</a:t>
            </a:r>
            <a:r>
              <a:rPr lang="ru-RU" sz="2400" dirty="0"/>
              <a:t> в </a:t>
            </a:r>
            <a:r>
              <a:rPr lang="ru-RU" sz="2400" b="1" dirty="0"/>
              <a:t>разработку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87912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7F1D5-3926-7446-85D1-22EF48A6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04837"/>
            <a:ext cx="7986486" cy="68749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4D493-1A8C-DE40-8797-F809CDBC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43" y="1318438"/>
            <a:ext cx="10515600" cy="53297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PO — </a:t>
            </a:r>
            <a:r>
              <a:rPr lang="ru-RU" dirty="0"/>
              <a:t>человек, отвечающий за разработку продукта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может быть </a:t>
            </a:r>
            <a:r>
              <a:rPr lang="ru-RU" b="1" dirty="0"/>
              <a:t>менеджер продукта </a:t>
            </a:r>
            <a:r>
              <a:rPr lang="ru-RU" dirty="0"/>
              <a:t>для продуктовой разработки, </a:t>
            </a:r>
            <a:r>
              <a:rPr lang="ru-RU" b="1" dirty="0"/>
              <a:t>менеджер проекта </a:t>
            </a:r>
            <a:r>
              <a:rPr lang="ru-RU" dirty="0"/>
              <a:t>для внутренней разработки и </a:t>
            </a:r>
            <a:r>
              <a:rPr lang="ru-RU" b="1" dirty="0"/>
              <a:t>представитель заказчика</a:t>
            </a:r>
            <a:r>
              <a:rPr lang="ru-RU" dirty="0"/>
              <a:t> для заказной разработки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PO </a:t>
            </a:r>
            <a:r>
              <a:rPr lang="ru-RU" dirty="0"/>
              <a:t>— это единая точка принятия </a:t>
            </a:r>
            <a:r>
              <a:rPr lang="ru-RU" b="1" dirty="0"/>
              <a:t>окончательных решений</a:t>
            </a:r>
            <a:r>
              <a:rPr lang="ru-RU" dirty="0"/>
              <a:t> по продукту, именно поэтому это всегда один человек, а не группа или комитет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Хотя у </a:t>
            </a:r>
            <a:r>
              <a:rPr lang="en-US" dirty="0"/>
              <a:t>PO </a:t>
            </a:r>
            <a:r>
              <a:rPr lang="ru-RU" b="1" dirty="0"/>
              <a:t>может быть своя команда</a:t>
            </a:r>
            <a:r>
              <a:rPr lang="ru-RU" dirty="0"/>
              <a:t> (аналитиков, продуктологов и т.п.) — команда </a:t>
            </a:r>
            <a:r>
              <a:rPr lang="en-US" dirty="0"/>
              <a:t>PO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Это позволяет избежать проблемы множественности заказчиков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Управляет ожиданиями</a:t>
            </a:r>
            <a:r>
              <a:rPr lang="ru-RU" dirty="0"/>
              <a:t> заказчиков и всех заинтересованных лиц.</a:t>
            </a:r>
            <a:br>
              <a:rPr lang="ru-RU" dirty="0"/>
            </a:br>
            <a:r>
              <a:rPr lang="ru-RU" dirty="0"/>
              <a:t>Владелец продукта должен чётко понимать, </a:t>
            </a:r>
            <a:r>
              <a:rPr lang="ru-RU" b="1" dirty="0"/>
              <a:t>какие фичи</a:t>
            </a:r>
            <a:r>
              <a:rPr lang="ru-RU" dirty="0"/>
              <a:t> должны быть сделаны и каковы их </a:t>
            </a:r>
            <a:r>
              <a:rPr lang="ru-RU" b="1" dirty="0"/>
              <a:t>приоритеты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Ставит </a:t>
            </a:r>
            <a:r>
              <a:rPr lang="ru-RU" b="1" dirty="0"/>
              <a:t>задачи всей команде</a:t>
            </a:r>
            <a:r>
              <a:rPr lang="ru-RU" dirty="0"/>
              <a:t>, но он не вправе ставить задачи конкретному члену команды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Несет ответственность за </a:t>
            </a:r>
            <a:r>
              <a:rPr lang="ru-RU" b="1" dirty="0"/>
              <a:t>максимизацию ценности продукта </a:t>
            </a:r>
            <a:r>
              <a:rPr lang="ru-RU" dirty="0"/>
              <a:t>(</a:t>
            </a:r>
            <a:r>
              <a:rPr lang="en-US" dirty="0"/>
              <a:t>Business Value</a:t>
            </a:r>
            <a:r>
              <a:rPr lang="ru-RU" dirty="0"/>
              <a:t>), получаемого в результате работы команды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1049F-6979-5BBC-7306-114B637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73" y="-1"/>
            <a:ext cx="3776670" cy="1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42DA-D3E3-AE45-A063-9F402F39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1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Владелец продукта (</a:t>
            </a:r>
            <a:r>
              <a:rPr lang="en" dirty="0"/>
              <a:t>Product Owner)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13D5-08C9-3941-BBC2-13D5F83C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253330"/>
            <a:ext cx="10515600" cy="488330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700"/>
              </a:spcBef>
              <a:buNone/>
            </a:pPr>
            <a:r>
              <a:rPr lang="ru-RU" dirty="0"/>
              <a:t>Владелец продукта: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Отвечает за формирование </a:t>
            </a:r>
            <a:r>
              <a:rPr lang="ru-RU" b="1" dirty="0"/>
              <a:t>концепции продукта</a:t>
            </a:r>
            <a:r>
              <a:rPr lang="ru-RU" dirty="0"/>
              <a:t> (</a:t>
            </a:r>
            <a:r>
              <a:rPr lang="en" dirty="0"/>
              <a:t>Product Vision)</a:t>
            </a:r>
            <a:endParaRPr lang="ru-RU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Работает </a:t>
            </a:r>
            <a:r>
              <a:rPr lang="ru-RU" b="1" dirty="0"/>
              <a:t>с заинтересованными лицами</a:t>
            </a:r>
            <a:r>
              <a:rPr lang="ru-RU" dirty="0"/>
              <a:t> (</a:t>
            </a:r>
            <a:r>
              <a:rPr lang="en-US" dirty="0"/>
              <a:t>Stakeholders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Принимает готовое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Рассчитывает </a:t>
            </a:r>
            <a:r>
              <a:rPr lang="en" b="1" dirty="0"/>
              <a:t>ROI</a:t>
            </a:r>
            <a:r>
              <a:rPr lang="ru-RU" dirty="0"/>
              <a:t> (бизнес-эффект)</a:t>
            </a:r>
            <a:endParaRPr lang="en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Ведёт </a:t>
            </a:r>
            <a:r>
              <a:rPr lang="ru-RU" b="1" dirty="0"/>
              <a:t>беклог продукта</a:t>
            </a:r>
            <a:r>
              <a:rPr lang="ru-RU" dirty="0"/>
              <a:t> (</a:t>
            </a:r>
            <a:r>
              <a:rPr lang="en-US" dirty="0"/>
              <a:t>Product backlog</a:t>
            </a:r>
            <a:r>
              <a:rPr lang="ru-RU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b="1" dirty="0"/>
              <a:t>Выставляет приоритеты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Инициатор </a:t>
            </a:r>
            <a:r>
              <a:rPr lang="ru-RU" b="1" dirty="0"/>
              <a:t>изменений</a:t>
            </a:r>
            <a:br>
              <a:rPr lang="ru-RU" dirty="0"/>
            </a:br>
            <a:r>
              <a:rPr lang="ru-RU" dirty="0"/>
              <a:t>(может в т.</a:t>
            </a:r>
            <a:r>
              <a:rPr lang="en-US" dirty="0"/>
              <a:t> </a:t>
            </a:r>
            <a:r>
              <a:rPr lang="ru-RU" dirty="0"/>
              <a:t>ч. «уволить» команду)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Постоянно </a:t>
            </a:r>
            <a:r>
              <a:rPr lang="ru-RU" b="1" dirty="0"/>
              <a:t>делится информацией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Обеспечивает </a:t>
            </a:r>
            <a:r>
              <a:rPr lang="ru-RU" b="1" dirty="0"/>
              <a:t>ресурсами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ED29BB-7841-6223-2731-394EBEBA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3977758"/>
            <a:ext cx="5384800" cy="28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B87B7-0456-BA47-B304-1AA514D0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998" y="0"/>
            <a:ext cx="3400309" cy="16603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CC3E-50FB-2F43-94F4-FE8869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95" y="333227"/>
            <a:ext cx="7837697" cy="644968"/>
          </a:xfrm>
        </p:spPr>
        <p:txBody>
          <a:bodyPr>
            <a:normAutofit fontScale="90000"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3BB29-A125-BD46-84B7-CE11E4A8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137920"/>
            <a:ext cx="10832805" cy="535495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dirty="0"/>
              <a:t>SM</a:t>
            </a:r>
            <a:r>
              <a:rPr lang="ru-RU" dirty="0"/>
              <a:t> — один из</a:t>
            </a:r>
            <a:r>
              <a:rPr lang="en-US" dirty="0"/>
              <a:t> </a:t>
            </a:r>
            <a:r>
              <a:rPr lang="ru-RU" dirty="0"/>
              <a:t>членов команды (но не обязательно)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он может быть разработчиком, тестировщиком, аналитиком и т.д.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Основная его задача — помочь команде стать </a:t>
            </a:r>
            <a:r>
              <a:rPr lang="ru-RU" b="1" dirty="0"/>
              <a:t>самоуправляемой</a:t>
            </a:r>
            <a:r>
              <a:rPr lang="ru-RU" dirty="0"/>
              <a:t> и </a:t>
            </a:r>
            <a:r>
              <a:rPr lang="ru-RU" b="1" dirty="0"/>
              <a:t>самоорганизующейся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Следит</a:t>
            </a:r>
            <a:r>
              <a:rPr lang="ru-RU" dirty="0"/>
              <a:t> за тем, чтобы команда выполняла принятые ей решения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/>
              <a:t>за соблюдением практик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Проводит командные митинги</a:t>
            </a:r>
            <a:r>
              <a:rPr lang="ru-RU" dirty="0"/>
              <a:t>: стендап (дейли-митинг), планирование спринта, демонстрацию и ретроспективу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следит за климатом внутри команды </a:t>
            </a:r>
            <a:r>
              <a:rPr lang="ru-RU" dirty="0"/>
              <a:t>и старается создать атмосферу доверия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-US" b="1" dirty="0"/>
              <a:t>SM</a:t>
            </a:r>
            <a:r>
              <a:rPr lang="ru-RU" b="1" dirty="0"/>
              <a:t> не раздаёт задачи </a:t>
            </a:r>
            <a:r>
              <a:rPr lang="ru-RU" dirty="0"/>
              <a:t>членам команды!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Отвечает </a:t>
            </a:r>
            <a:r>
              <a:rPr lang="ru-RU" b="1" dirty="0"/>
              <a:t>за решение проблем</a:t>
            </a:r>
            <a:r>
              <a:rPr lang="ru-RU" dirty="0"/>
              <a:t>, обнаруженных командой и находящейся вне её компетенции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например, если команде нужен новый сервер, то именно скрам-мастер </a:t>
            </a:r>
            <a:r>
              <a:rPr lang="ru-RU" sz="2600" b="1" dirty="0"/>
              <a:t>вступит в бой с бюрократией</a:t>
            </a:r>
            <a:r>
              <a:rPr lang="ru-RU" sz="2600" dirty="0"/>
              <a:t> компании, </a:t>
            </a:r>
            <a:r>
              <a:rPr lang="ru-RU" sz="2600" dirty="0">
                <a:solidFill>
                  <a:srgbClr val="C00000"/>
                </a:solidFill>
              </a:rPr>
              <a:t>пример из Альфа-Банка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b="1" dirty="0"/>
              <a:t>постепенно</a:t>
            </a:r>
            <a:r>
              <a:rPr lang="ru-RU" dirty="0"/>
              <a:t> </a:t>
            </a:r>
            <a:r>
              <a:rPr lang="ru-RU" b="1" dirty="0"/>
              <a:t>роль</a:t>
            </a:r>
            <a:r>
              <a:rPr lang="ru-RU" dirty="0"/>
              <a:t> скрам-мастера </a:t>
            </a:r>
            <a:r>
              <a:rPr lang="ru-RU" b="1" dirty="0"/>
              <a:t>уменьшается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убеждается в том, что все </a:t>
            </a:r>
            <a:r>
              <a:rPr lang="ru-RU" b="1" dirty="0"/>
              <a:t>события </a:t>
            </a:r>
            <a:r>
              <a:rPr lang="en" b="1" dirty="0"/>
              <a:t>Scrum</a:t>
            </a:r>
            <a:r>
              <a:rPr lang="ru-RU" b="1" dirty="0"/>
              <a:t>:</a:t>
            </a:r>
            <a:r>
              <a:rPr lang="en" dirty="0"/>
              <a:t> </a:t>
            </a:r>
            <a:r>
              <a:rPr lang="ru-RU" dirty="0"/>
              <a:t>происходят, позитивны, продуктивны и не выходят за рамки ограничений по времени.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184-6C7A-A946-B8D6-5ABB0C70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4"/>
            <a:ext cx="10515600" cy="835646"/>
          </a:xfrm>
        </p:spPr>
        <p:txBody>
          <a:bodyPr>
            <a:normAutofit/>
          </a:bodyPr>
          <a:lstStyle/>
          <a:p>
            <a:r>
              <a:rPr lang="ru-RU" dirty="0"/>
              <a:t>Скрам-мастер (</a:t>
            </a:r>
            <a:r>
              <a:rPr lang="en" dirty="0"/>
              <a:t>Scrum Master)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84B3D-5A13-A94A-856D-2975D80A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257"/>
            <a:ext cx="10515600" cy="4918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Помогает внедрять скрам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Отвечает за процесс (как)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Учитель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Наставник </a:t>
            </a:r>
            <a:r>
              <a:rPr lang="en-US" sz="2400" dirty="0"/>
              <a:t>/ </a:t>
            </a:r>
            <a:r>
              <a:rPr lang="ru-RU" sz="2400" dirty="0"/>
              <a:t>коуч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Модератор (на всех встречах)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Сторожевой пёс (бдит соблюдение процессов)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Защитник (команды)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Устраняет помехи (для команды)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E081-AB6A-C7C3-8EBA-4960476A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56" y="1258257"/>
            <a:ext cx="4746944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5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5D4D0-BFB5-D1DF-9D8F-7F8358EE6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4"/>
          <a:stretch/>
        </p:blipFill>
        <p:spPr>
          <a:xfrm>
            <a:off x="8122024" y="0"/>
            <a:ext cx="4069976" cy="260413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79E4-7C6C-8B4D-A2A2-8022C8F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E40-953E-0B4F-B568-7EEFF4D3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Разработка ведётся </a:t>
            </a:r>
            <a:r>
              <a:rPr lang="ru-RU" b="1" dirty="0"/>
              <a:t>итерациями</a:t>
            </a:r>
            <a:r>
              <a:rPr lang="ru-RU" dirty="0"/>
              <a:t> (спринтами).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en" dirty="0"/>
              <a:t>Sprint — </a:t>
            </a:r>
            <a:r>
              <a:rPr lang="ru-RU" dirty="0"/>
              <a:t>это контейнер для всех остальных событий:</a:t>
            </a:r>
          </a:p>
          <a:p>
            <a:pPr>
              <a:lnSpc>
                <a:spcPct val="100000"/>
              </a:lnSpc>
            </a:pPr>
            <a:r>
              <a:rPr lang="ru-RU" dirty="0"/>
              <a:t>Вначале спринта: </a:t>
            </a:r>
            <a:r>
              <a:rPr lang="ru-RU" b="1" dirty="0"/>
              <a:t>Планирование спринта </a:t>
            </a:r>
            <a:r>
              <a:rPr lang="ru-RU" dirty="0"/>
              <a:t>(</a:t>
            </a:r>
            <a:r>
              <a:rPr lang="en" dirty="0"/>
              <a:t>Sprint Planning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</a:pPr>
            <a:r>
              <a:rPr lang="ru-RU" dirty="0"/>
              <a:t>Ежедневно: Стендап </a:t>
            </a:r>
            <a:r>
              <a:rPr lang="en-US" dirty="0"/>
              <a:t>/ </a:t>
            </a:r>
            <a:r>
              <a:rPr lang="ru-RU" b="1" dirty="0"/>
              <a:t>Дейли</a:t>
            </a:r>
            <a:r>
              <a:rPr lang="ru-RU" dirty="0"/>
              <a:t> (</a:t>
            </a:r>
            <a:r>
              <a:rPr lang="en-US" dirty="0"/>
              <a:t>Standup, Daily meeting, Daily scrum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В конце спринта: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ru-RU" dirty="0"/>
              <a:t>Ревью спринта (</a:t>
            </a:r>
            <a:r>
              <a:rPr lang="en-US" dirty="0"/>
              <a:t>Demo, </a:t>
            </a:r>
            <a:r>
              <a:rPr lang="en" dirty="0"/>
              <a:t>Sprint Review</a:t>
            </a:r>
            <a:r>
              <a:rPr lang="ru-RU" dirty="0"/>
              <a:t>)</a:t>
            </a:r>
          </a:p>
          <a:p>
            <a:pPr>
              <a:lnSpc>
                <a:spcPct val="100000"/>
              </a:lnSpc>
            </a:pPr>
            <a:r>
              <a:rPr lang="ru-RU" dirty="0"/>
              <a:t>В конце спринта: </a:t>
            </a:r>
            <a:r>
              <a:rPr lang="ru-RU" b="1" dirty="0"/>
              <a:t>Ретроспектива</a:t>
            </a:r>
            <a:r>
              <a:rPr lang="ru-RU" dirty="0"/>
              <a:t> (</a:t>
            </a:r>
            <a:r>
              <a:rPr lang="en" dirty="0"/>
              <a:t>Sprint Retrospective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3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B87EF-DBFA-FFC4-747C-5ACEA7B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51" y="-113481"/>
            <a:ext cx="3014949" cy="15074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E18E-71D2-1A4E-BAFB-945B37FB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50C7F-F137-844D-8D38-276914F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94"/>
            <a:ext cx="10515600" cy="542717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ru-RU" b="1" dirty="0"/>
              <a:t>В конце</a:t>
            </a:r>
            <a:r>
              <a:rPr lang="ru-RU" dirty="0"/>
              <a:t> каждой итерации (спринта) </a:t>
            </a:r>
            <a:r>
              <a:rPr lang="ru-RU" b="1" dirty="0"/>
              <a:t>демонстрируется</a:t>
            </a:r>
            <a:r>
              <a:rPr lang="ru-RU" dirty="0"/>
              <a:t> полностью </a:t>
            </a:r>
            <a:r>
              <a:rPr lang="ru-RU" b="1" dirty="0"/>
              <a:t>доделанная</a:t>
            </a:r>
            <a:r>
              <a:rPr lang="ru-RU" dirty="0"/>
              <a:t> за итерацию </a:t>
            </a:r>
            <a:r>
              <a:rPr lang="ru-RU" b="1" dirty="0"/>
              <a:t>функциональность</a:t>
            </a:r>
            <a:r>
              <a:rPr lang="ru-RU" dirty="0"/>
              <a:t> (</a:t>
            </a:r>
            <a:r>
              <a:rPr lang="en-US" dirty="0"/>
              <a:t>product increment</a:t>
            </a:r>
            <a:r>
              <a:rPr lang="ru-RU" dirty="0"/>
              <a:t>).</a:t>
            </a:r>
          </a:p>
          <a:p>
            <a:pPr>
              <a:lnSpc>
                <a:spcPct val="110000"/>
              </a:lnSpc>
            </a:pPr>
            <a:r>
              <a:rPr lang="ru-RU" dirty="0"/>
              <a:t>Длина итерации — от 1 до 4 недель. Типичная длина итерации — </a:t>
            </a:r>
            <a:r>
              <a:rPr lang="ru-RU" b="1" dirty="0"/>
              <a:t>2 недели</a:t>
            </a:r>
            <a:r>
              <a:rPr lang="ru-RU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ru-RU" dirty="0"/>
              <a:t>Длина итерации должна быть достаточно длинной, чтобы </a:t>
            </a:r>
            <a:r>
              <a:rPr lang="ru-RU" b="1" dirty="0"/>
              <a:t>успеть выпустить инкремент</a:t>
            </a:r>
            <a:r>
              <a:rPr lang="ru-RU" dirty="0"/>
              <a:t> </a:t>
            </a:r>
            <a:r>
              <a:rPr lang="ru-RU" b="1" dirty="0"/>
              <a:t>продукта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Может использоваться не только для разработки ПО, но и </a:t>
            </a:r>
            <a:r>
              <a:rPr lang="en-US" dirty="0"/>
              <a:t>hardware</a:t>
            </a:r>
          </a:p>
          <a:p>
            <a:pPr>
              <a:lnSpc>
                <a:spcPct val="110000"/>
              </a:lnSpc>
            </a:pPr>
            <a:r>
              <a:rPr lang="ru-RU" dirty="0"/>
              <a:t>В течение одной итерации команда общается с заказчиками, анализирует, пробует, разрабатывает и тестирует код</a:t>
            </a:r>
          </a:p>
          <a:p>
            <a:pPr>
              <a:lnSpc>
                <a:spcPct val="110000"/>
              </a:lnSpc>
            </a:pPr>
            <a:r>
              <a:rPr lang="ru-RU" dirty="0"/>
              <a:t>На демо: </a:t>
            </a:r>
            <a:r>
              <a:rPr lang="ru-RU" b="1" dirty="0"/>
              <a:t>заказчики смотрят на результаты</a:t>
            </a:r>
            <a:r>
              <a:rPr lang="ru-RU" dirty="0"/>
              <a:t> работы.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Все </a:t>
            </a:r>
            <a:r>
              <a:rPr lang="ru-RU" b="1" dirty="0"/>
              <a:t>предложения по улучшению</a:t>
            </a:r>
            <a:r>
              <a:rPr lang="ru-RU" dirty="0"/>
              <a:t> планируются на последующие итерации.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Внутри итерации заказчики стараются воздерживаться от изменения требований.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19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BCC3-6CBC-7644-87FA-57E4ECD1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17"/>
            <a:ext cx="10515600" cy="804407"/>
          </a:xfrm>
        </p:spPr>
        <p:txBody>
          <a:bodyPr/>
          <a:lstStyle/>
          <a:p>
            <a:r>
              <a:rPr lang="ru-RU" dirty="0"/>
              <a:t>Примеры инкрементальной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AA54E-A26E-C74A-ADED-065BAAAC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136073"/>
            <a:ext cx="11388436" cy="2725921"/>
          </a:xfrm>
        </p:spPr>
        <p:txBody>
          <a:bodyPr>
            <a:normAutofit fontScale="70000" lnSpcReduction="20000"/>
          </a:bodyPr>
          <a:lstStyle/>
          <a:p>
            <a:pPr marL="252000" indent="-252000">
              <a:lnSpc>
                <a:spcPct val="120000"/>
              </a:lnSpc>
            </a:pPr>
            <a:r>
              <a:rPr lang="ru-RU" dirty="0"/>
              <a:t>Строим </a:t>
            </a:r>
            <a:r>
              <a:rPr lang="ru-RU" b="1" dirty="0"/>
              <a:t>кафе для туристов</a:t>
            </a:r>
            <a:r>
              <a:rPr lang="ru-RU" dirty="0"/>
              <a:t> на популярном туристическом маршруте</a:t>
            </a:r>
          </a:p>
          <a:p>
            <a:pPr marL="252000" indent="-252000">
              <a:lnSpc>
                <a:spcPct val="120000"/>
              </a:lnSpc>
            </a:pPr>
            <a:r>
              <a:rPr lang="ru-RU" dirty="0"/>
              <a:t>Строим </a:t>
            </a:r>
            <a:r>
              <a:rPr lang="ru-RU" b="1" dirty="0"/>
              <a:t>приют для кошек</a:t>
            </a:r>
          </a:p>
          <a:p>
            <a:pPr marL="252000" indent="-252000">
              <a:lnSpc>
                <a:spcPct val="120000"/>
              </a:lnSpc>
            </a:pPr>
            <a:r>
              <a:rPr lang="ru-RU" b="1" dirty="0"/>
              <a:t>Голодный муж</a:t>
            </a:r>
            <a:r>
              <a:rPr lang="ru-RU" dirty="0"/>
              <a:t> приходит с работы, и его надо накормить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Пример с банком (</a:t>
            </a:r>
            <a:r>
              <a:rPr lang="en-US" dirty="0"/>
              <a:t>SMS-</a:t>
            </a:r>
            <a:r>
              <a:rPr lang="ru-RU" dirty="0"/>
              <a:t>рассылка)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Интернет-магазин (бизиборды)</a:t>
            </a:r>
          </a:p>
          <a:p>
            <a:pPr marL="252000" indent="-25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Приложение для тестового экзамена по билетам ПДД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D2556-C479-9FAD-763D-8C8C3C2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9" y="3743661"/>
            <a:ext cx="4674431" cy="31143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5D9BC-5E46-D277-9D1F-40C3477C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995"/>
            <a:ext cx="4505271" cy="29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822F4-FF88-8CE4-34BC-C512E2D8D265}"/>
              </a:ext>
            </a:extLst>
          </p:cNvPr>
          <p:cNvSpPr txBox="1"/>
          <p:nvPr/>
        </p:nvSpPr>
        <p:spPr>
          <a:xfrm>
            <a:off x="4674432" y="4285167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«</a:t>
            </a:r>
            <a:r>
              <a:rPr lang="ru-RU" sz="2000" dirty="0"/>
              <a:t>Какую ценность я принесу в этот спринт?</a:t>
            </a:r>
            <a:r>
              <a:rPr lang="en-US" sz="2000" dirty="0"/>
              <a:t>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8930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5AA81-10BF-2A4A-B34E-25922616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3" y="191506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ru-RU" dirty="0"/>
              <a:t>Итерация / спринт (</a:t>
            </a:r>
            <a:r>
              <a:rPr lang="en" dirty="0"/>
              <a:t>Sprint)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5D1B-5948-6449-97E5-D3122287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15" y="908539"/>
            <a:ext cx="11159169" cy="58774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Первым спринтом обычно «</a:t>
            </a:r>
            <a:r>
              <a:rPr lang="ru-RU" b="1" dirty="0"/>
              <a:t>дизайн-спринт</a:t>
            </a:r>
            <a:r>
              <a:rPr lang="ru-RU" dirty="0"/>
              <a:t>»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Изучаем рынок, предметную область, проводим исследования, рисуем макеты, разрабатываем архитектуру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конце каждой итерации есть готовый </a:t>
            </a:r>
            <a:r>
              <a:rPr lang="ru-RU" b="1" dirty="0"/>
              <a:t>инкремент продукта</a:t>
            </a:r>
            <a:r>
              <a:rPr lang="en-US" b="1" dirty="0"/>
              <a:t> </a:t>
            </a:r>
            <a:r>
              <a:rPr lang="ru-RU" dirty="0"/>
              <a:t>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Должно быть что показать заказчику в конце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Фичи</a:t>
            </a:r>
            <a:r>
              <a:rPr lang="ru-RU" dirty="0"/>
              <a:t>, которые </a:t>
            </a:r>
            <a:r>
              <a:rPr lang="ru-RU" b="1" dirty="0"/>
              <a:t>начинаются</a:t>
            </a:r>
            <a:r>
              <a:rPr lang="ru-RU" dirty="0"/>
              <a:t> в эту итерацию, в ней же </a:t>
            </a:r>
            <a:r>
              <a:rPr lang="ru-RU" b="1" dirty="0"/>
              <a:t>и доделываются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Разработка фичи включает тестирование и исправление найденных багов, «</a:t>
            </a:r>
            <a:r>
              <a:rPr lang="ru-RU" b="1" dirty="0"/>
              <a:t>от и до</a:t>
            </a:r>
            <a:r>
              <a:rPr lang="ru-RU" dirty="0"/>
              <a:t>»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Команда </a:t>
            </a:r>
            <a:r>
              <a:rPr lang="ru-RU" b="1" dirty="0"/>
              <a:t>соблюдает приоритеты фич</a:t>
            </a:r>
            <a:r>
              <a:rPr lang="ru-RU" dirty="0"/>
              <a:t>, установленные </a:t>
            </a:r>
            <a:r>
              <a:rPr lang="en-US" dirty="0"/>
              <a:t>PO</a:t>
            </a:r>
            <a:endParaRPr lang="ru-RU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 большинстве случаев команда делает то, что было запланировано: иногда чуть больше, иногда чуть меньше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>
                <a:solidFill>
                  <a:srgbClr val="00B050"/>
                </a:solidFill>
              </a:rPr>
              <a:t>Что можно поделать, если всё сделали и осталось время до конца спринта?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Команда сообщает </a:t>
            </a:r>
            <a:r>
              <a:rPr lang="en-US" dirty="0"/>
              <a:t>PO</a:t>
            </a:r>
            <a:r>
              <a:rPr lang="ru-RU" dirty="0"/>
              <a:t>, когда отстаёт от плана итерации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В случае отставания от плана команда предпринимает корректирующие действия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Для каждой фичи</a:t>
            </a:r>
            <a:r>
              <a:rPr lang="ru-RU" dirty="0"/>
              <a:t> команда знает, </a:t>
            </a:r>
            <a:r>
              <a:rPr lang="ru-RU" b="1" dirty="0"/>
              <a:t>как и от кого получить</a:t>
            </a:r>
            <a:r>
              <a:rPr lang="ru-RU" dirty="0"/>
              <a:t> необходимую дополнительную </a:t>
            </a:r>
            <a:r>
              <a:rPr lang="ru-RU" b="1" dirty="0"/>
              <a:t>информацию</a:t>
            </a:r>
            <a:r>
              <a:rPr lang="ru-RU" dirty="0"/>
              <a:t> в случае необходимости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Проблемы обнаруживаются быстро и обсуждаются командой сразу же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Длина итерации не меняется после каждой итерации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Вся незапланированная работа учитывается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dirty="0"/>
              <a:t>Не более одного дня задержки между итерациями</a:t>
            </a:r>
          </a:p>
        </p:txBody>
      </p:sp>
    </p:spTree>
    <p:extLst>
      <p:ext uri="{BB962C8B-B14F-4D97-AF65-F5344CB8AC3E}">
        <p14:creationId xmlns:p14="http://schemas.microsoft.com/office/powerpoint/2010/main" val="76592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065F-619D-5C43-B2E8-87BE4E04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9" y="281360"/>
            <a:ext cx="4636004" cy="3582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705A5-6814-324F-8147-1DA153A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5" y="2860157"/>
            <a:ext cx="4636004" cy="358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E4374-61C6-5D42-820A-1320BCA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94" y="148855"/>
            <a:ext cx="4004698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FF366-342B-A2B7-3F86-DDB03251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00"/>
            <a:ext cx="5295900" cy="2527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1C891-842D-3C4B-BA2B-074ECE70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00578"/>
            <a:ext cx="10940902" cy="613070"/>
          </a:xfrm>
        </p:spPr>
        <p:txBody>
          <a:bodyPr>
            <a:normAutofit/>
          </a:bodyPr>
          <a:lstStyle/>
          <a:p>
            <a:r>
              <a:rPr lang="ru-RU" sz="3600" dirty="0"/>
              <a:t>Планирование итерации / спринта (</a:t>
            </a:r>
            <a:r>
              <a:rPr lang="en" sz="3600" dirty="0"/>
              <a:t>sprint planning)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9EDC8-DE2F-6C42-AAB6-15A55636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20" y="995989"/>
            <a:ext cx="9614584" cy="46580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Встреча, на которой команда и </a:t>
            </a:r>
            <a:r>
              <a:rPr lang="en" dirty="0"/>
              <a:t>PO </a:t>
            </a:r>
            <a:r>
              <a:rPr lang="ru-RU" dirty="0"/>
              <a:t>планируют итерацию.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en" dirty="0"/>
              <a:t>PO </a:t>
            </a:r>
            <a:r>
              <a:rPr lang="ru-RU" dirty="0"/>
              <a:t>ставит </a:t>
            </a:r>
            <a:r>
              <a:rPr lang="ru-RU" b="1" dirty="0"/>
              <a:t>цели спринта </a:t>
            </a:r>
            <a:r>
              <a:rPr lang="ru-RU" dirty="0"/>
              <a:t>и представляет фичи (пользовательские истории</a:t>
            </a:r>
            <a:r>
              <a:rPr lang="en-US" dirty="0"/>
              <a:t>, user stories</a:t>
            </a:r>
            <a:r>
              <a:rPr lang="ru-RU" dirty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Команда </a:t>
            </a:r>
            <a:r>
              <a:rPr lang="ru-RU" b="1" dirty="0"/>
              <a:t>декомпозирует фичи на технические задачи</a:t>
            </a:r>
            <a:r>
              <a:rPr lang="ru-RU" dirty="0"/>
              <a:t> и совместно </a:t>
            </a:r>
            <a:r>
              <a:rPr lang="ru-RU" b="1" dirty="0"/>
              <a:t>оценивает</a:t>
            </a:r>
            <a:r>
              <a:rPr lang="ru-RU" dirty="0"/>
              <a:t> их.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Декомпозиция задачи должна быть </a:t>
            </a:r>
            <a:r>
              <a:rPr lang="ru-RU" sz="2600" b="1" dirty="0"/>
              <a:t>достаточно детальной</a:t>
            </a:r>
            <a:r>
              <a:rPr lang="ru-RU" sz="2600" dirty="0"/>
              <a:t>.</a:t>
            </a:r>
            <a:br>
              <a:rPr lang="ru-RU" sz="2600" dirty="0"/>
            </a:br>
            <a:r>
              <a:rPr lang="ru-RU" sz="2600" dirty="0"/>
              <a:t>Для двухнедельной итерации рекомендованная </a:t>
            </a:r>
            <a:r>
              <a:rPr lang="ru-RU" sz="2600" b="1" dirty="0"/>
              <a:t>длительность технической задачи</a:t>
            </a:r>
            <a:r>
              <a:rPr lang="ru-RU" sz="2600" dirty="0"/>
              <a:t> – </a:t>
            </a:r>
            <a:r>
              <a:rPr lang="ru-RU" sz="2600" b="1" dirty="0"/>
              <a:t>порядка дня</a:t>
            </a:r>
            <a:r>
              <a:rPr lang="ru-RU" sz="2600" dirty="0"/>
              <a:t> (не более двух дней)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Planning poker</a:t>
            </a:r>
            <a:r>
              <a:rPr lang="ru-RU" sz="2600" dirty="0"/>
              <a:t>;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Стоимость </a:t>
            </a:r>
            <a:r>
              <a:rPr lang="en-US" sz="2600" dirty="0"/>
              <a:t>user story</a:t>
            </a:r>
            <a:r>
              <a:rPr lang="ru-RU" sz="2600" dirty="0"/>
              <a:t> = сумма стоимости тех. задач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Итоговый </a:t>
            </a:r>
            <a:r>
              <a:rPr lang="ru-RU" b="1" dirty="0"/>
              <a:t>план</a:t>
            </a:r>
            <a:r>
              <a:rPr lang="ru-RU" dirty="0"/>
              <a:t> </a:t>
            </a:r>
            <a:r>
              <a:rPr lang="ru-RU" b="1" dirty="0"/>
              <a:t>таймбоксится</a:t>
            </a:r>
            <a:r>
              <a:rPr lang="ru-RU" dirty="0"/>
              <a:t>, то есть в него включаются только те фичи, которые команда планирует успеть сделать в итерации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sz="2600" dirty="0"/>
              <a:t>Для таймбоксинга спринта используется </a:t>
            </a:r>
            <a:r>
              <a:rPr lang="ru-RU" sz="2600" b="1" dirty="0"/>
              <a:t>Скорость</a:t>
            </a:r>
            <a:r>
              <a:rPr lang="ru-RU" sz="2600" dirty="0"/>
              <a:t> (</a:t>
            </a:r>
            <a:r>
              <a:rPr lang="en-US" sz="2600" dirty="0"/>
              <a:t>Velocity) </a:t>
            </a:r>
            <a:r>
              <a:rPr lang="ru-RU" sz="2600" b="1" dirty="0"/>
              <a:t>команды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Например, всего за спринт мы успеваем сделать 100 </a:t>
            </a:r>
            <a:r>
              <a:rPr lang="en-US" sz="2600" b="0" i="0" dirty="0">
                <a:solidFill>
                  <a:srgbClr val="24292F"/>
                </a:solidFill>
                <a:effectLst/>
                <a:latin typeface="-apple-system"/>
              </a:rPr>
              <a:t>SP</a:t>
            </a:r>
            <a:r>
              <a:rPr lang="en-US" sz="2600" dirty="0"/>
              <a:t>, </a:t>
            </a:r>
            <a:r>
              <a:rPr lang="ru-RU" sz="2600" dirty="0"/>
              <a:t>значит берём не больше</a:t>
            </a:r>
            <a:endParaRPr lang="en-US" sz="2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687BCD-D83B-710E-B922-B442E7FD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80" y="5594350"/>
            <a:ext cx="1587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885A1-5540-2059-B691-B2959E3A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20" y="3426411"/>
            <a:ext cx="4381947" cy="3431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A541-0627-16A6-4DF1-BD2E46D6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5" y="291305"/>
            <a:ext cx="6864275" cy="779463"/>
          </a:xfrm>
        </p:spPr>
        <p:txBody>
          <a:bodyPr/>
          <a:lstStyle/>
          <a:p>
            <a:r>
              <a:rPr lang="en-US" dirty="0"/>
              <a:t>Planning poker</a:t>
            </a:r>
            <a:r>
              <a:rPr lang="ru-RU" dirty="0"/>
              <a:t> /</a:t>
            </a:r>
            <a:r>
              <a:rPr lang="en-US" dirty="0"/>
              <a:t> Story Points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4D1DC0-5EBE-6794-C942-AF488B12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6" y="1087489"/>
            <a:ext cx="8305800" cy="54792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Story Point — </a:t>
            </a:r>
            <a:r>
              <a:rPr lang="ru-RU" dirty="0"/>
              <a:t>ваша собственная единица измерения, у разных команд </a:t>
            </a:r>
            <a:r>
              <a:rPr lang="en-US" dirty="0"/>
              <a:t>SP </a:t>
            </a:r>
            <a:r>
              <a:rPr lang="ru-RU" dirty="0"/>
              <a:t>разные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Определяемся каким будет </a:t>
            </a:r>
            <a:r>
              <a:rPr lang="en-US" dirty="0"/>
              <a:t>SP </a:t>
            </a:r>
            <a:r>
              <a:rPr lang="ru-RU" dirty="0"/>
              <a:t>для нас. Например, форма регистрации стоит 10 </a:t>
            </a:r>
            <a:r>
              <a:rPr lang="en-US" dirty="0"/>
              <a:t>SP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Решаем навскидку, сколько </a:t>
            </a:r>
            <a:r>
              <a:rPr lang="en-US" dirty="0"/>
              <a:t>SP </a:t>
            </a:r>
            <a:r>
              <a:rPr lang="ru-RU" dirty="0"/>
              <a:t>вы готовы сделать за 1 спринт</a:t>
            </a:r>
          </a:p>
          <a:p>
            <a:pPr>
              <a:lnSpc>
                <a:spcPct val="120000"/>
              </a:lnSpc>
            </a:pPr>
            <a:r>
              <a:rPr lang="ru-RU" dirty="0"/>
              <a:t>Декомпозировать </a:t>
            </a:r>
            <a:r>
              <a:rPr lang="en" dirty="0"/>
              <a:t>user story </a:t>
            </a:r>
            <a:r>
              <a:rPr lang="ru-RU" dirty="0"/>
              <a:t>на технические задачи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Каждая задача оценивается отдельно с помощью</a:t>
            </a:r>
            <a:br>
              <a:rPr lang="ru-RU" dirty="0"/>
            </a:br>
            <a:r>
              <a:rPr lang="en-US" dirty="0"/>
              <a:t>Planning poker: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Каждый оценивает задачу в </a:t>
            </a:r>
            <a:r>
              <a:rPr lang="en-US" dirty="0"/>
              <a:t>SP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Вскрываемся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Члены команд с наименьшей и наибольшей оценкой высказываются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Переголосовываем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Выбираем среднее / медианное значение</a:t>
            </a:r>
          </a:p>
          <a:p>
            <a:pPr lvl="1"/>
            <a:endParaRPr lang="ru-RU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91AD7-A4D9-DD81-7CB8-A362662D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36" y="-4070"/>
            <a:ext cx="3489064" cy="3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E3D67-1E3E-2149-BCD0-C8C2466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3447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0C34-B0FA-FF46-9595-C076364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913378"/>
            <a:ext cx="11340059" cy="39479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PO </a:t>
            </a:r>
            <a:r>
              <a:rPr lang="ru-RU" dirty="0"/>
              <a:t>и члены команды участвуют все</a:t>
            </a:r>
          </a:p>
          <a:p>
            <a:pPr>
              <a:lnSpc>
                <a:spcPct val="120000"/>
              </a:lnSpc>
            </a:pPr>
            <a:r>
              <a:rPr lang="ru-RU" dirty="0"/>
              <a:t>Результат встречи — цель спринта (</a:t>
            </a:r>
            <a:r>
              <a:rPr lang="en-US" dirty="0"/>
              <a:t>sprint goal</a:t>
            </a:r>
            <a:r>
              <a:rPr lang="ru-RU" dirty="0"/>
              <a:t>) и план итерации</a:t>
            </a:r>
            <a:r>
              <a:rPr lang="en-US" dirty="0"/>
              <a:t> (sprint backlog)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en-US" dirty="0"/>
              <a:t>User story </a:t>
            </a:r>
            <a:r>
              <a:rPr lang="ru-RU" dirty="0"/>
              <a:t>декомпозируются на тех. задачи.</a:t>
            </a:r>
          </a:p>
          <a:p>
            <a:pPr>
              <a:lnSpc>
                <a:spcPct val="120000"/>
              </a:lnSpc>
            </a:pPr>
            <a:r>
              <a:rPr lang="ru-RU" dirty="0"/>
              <a:t>Все технические задачи имеют оценки</a:t>
            </a:r>
          </a:p>
          <a:p>
            <a:pPr>
              <a:lnSpc>
                <a:spcPct val="120000"/>
              </a:lnSpc>
            </a:pPr>
            <a:r>
              <a:rPr lang="ru-RU" dirty="0"/>
              <a:t>Все члены команды согласны с тем, что план может быть выполнен за итерацию,</a:t>
            </a:r>
            <a:br>
              <a:rPr lang="ru-RU" dirty="0"/>
            </a:br>
            <a:r>
              <a:rPr lang="ru-RU" dirty="0"/>
              <a:t>команда обязуется выполнить план итерации</a:t>
            </a:r>
            <a:r>
              <a:rPr lang="en-US" dirty="0"/>
              <a:t> (commitment)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Каждая фича имеет приоритет внутри итерации</a:t>
            </a:r>
          </a:p>
          <a:p>
            <a:pPr>
              <a:lnSpc>
                <a:spcPct val="120000"/>
              </a:lnSpc>
            </a:pPr>
            <a:r>
              <a:rPr lang="ru-RU" dirty="0"/>
              <a:t>На планировании итерации технические задачи не назначаются на конкретных людей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5E0EC-2014-3044-57FE-E5D516E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43" y="4636547"/>
            <a:ext cx="4976057" cy="22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3E458-859F-5646-9CDC-37CC20CA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0515600" cy="591805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спринта (</a:t>
            </a:r>
            <a:r>
              <a:rPr lang="en" dirty="0"/>
              <a:t>sprint planning)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22BD1-91E5-CE4C-9E0E-C493434C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063256"/>
            <a:ext cx="11100391" cy="542961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ходе </a:t>
            </a:r>
            <a:r>
              <a:rPr lang="en" dirty="0"/>
              <a:t>Sprint Planning </a:t>
            </a:r>
            <a:r>
              <a:rPr lang="ru-RU" dirty="0"/>
              <a:t>рассматриваются следующие темы: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Почему этот </a:t>
            </a:r>
            <a:r>
              <a:rPr lang="en" dirty="0"/>
              <a:t>Sprint </a:t>
            </a:r>
            <a:r>
              <a:rPr lang="ru-RU" dirty="0"/>
              <a:t>ценен?</a:t>
            </a:r>
            <a:br>
              <a:rPr lang="ru-RU" dirty="0"/>
            </a:br>
            <a:r>
              <a:rPr lang="en" sz="2400" dirty="0"/>
              <a:t>Product Owner </a:t>
            </a:r>
            <a:r>
              <a:rPr lang="ru-RU" sz="2400" dirty="0"/>
              <a:t>предлагает, как можно повысить ценность и практичность продукта в текущем </a:t>
            </a:r>
            <a:r>
              <a:rPr lang="en" sz="2400" dirty="0"/>
              <a:t>Sprint.</a:t>
            </a:r>
            <a:br>
              <a:rPr lang="ru-RU" sz="2400" dirty="0"/>
            </a:br>
            <a:r>
              <a:rPr lang="ru-RU" sz="2400" dirty="0"/>
              <a:t>Затем вся </a:t>
            </a:r>
            <a:r>
              <a:rPr lang="en" sz="2400" dirty="0"/>
              <a:t>Scrum Team </a:t>
            </a:r>
            <a:r>
              <a:rPr lang="ru-RU" sz="2400" dirty="0"/>
              <a:t>совместно определяет </a:t>
            </a:r>
            <a:r>
              <a:rPr lang="ru-RU" sz="2400" b="1" dirty="0"/>
              <a:t>цель спринта</a:t>
            </a:r>
            <a:r>
              <a:rPr lang="en-US" sz="2400" dirty="0"/>
              <a:t> </a:t>
            </a:r>
            <a:r>
              <a:rPr lang="en" sz="2400" dirty="0"/>
              <a:t>Sprint Goal, </a:t>
            </a:r>
            <a:r>
              <a:rPr lang="ru-RU" sz="2400" dirty="0"/>
              <a:t>которая объясняет, почему </a:t>
            </a:r>
            <a:r>
              <a:rPr lang="en" sz="2400" dirty="0"/>
              <a:t>Sprint</a:t>
            </a:r>
            <a:r>
              <a:rPr lang="ru-RU" sz="2400" dirty="0"/>
              <a:t> ценен для заинтересованных лиц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Что может быть готово в этом </a:t>
            </a:r>
            <a:r>
              <a:rPr lang="en" dirty="0"/>
              <a:t>Sprint?</a:t>
            </a:r>
            <a:br>
              <a:rPr lang="ru-RU" dirty="0"/>
            </a:br>
            <a:r>
              <a:rPr lang="en" sz="2400" dirty="0"/>
              <a:t>Developers </a:t>
            </a:r>
            <a:r>
              <a:rPr lang="ru-RU" sz="2400" dirty="0"/>
              <a:t>обсуждают с </a:t>
            </a:r>
            <a:r>
              <a:rPr lang="en" sz="2400" dirty="0"/>
              <a:t>Product Owner, </a:t>
            </a:r>
            <a:r>
              <a:rPr lang="ru-RU" sz="2400" dirty="0"/>
              <a:t>какие элементы </a:t>
            </a:r>
            <a:r>
              <a:rPr lang="en" sz="2400" dirty="0"/>
              <a:t>Product Backlog </a:t>
            </a:r>
            <a:r>
              <a:rPr lang="ru-RU" sz="2400" dirty="0"/>
              <a:t>выбрать для включения в текущий </a:t>
            </a:r>
            <a:r>
              <a:rPr lang="en" sz="2400" dirty="0"/>
              <a:t>Sprint. </a:t>
            </a:r>
            <a:r>
              <a:rPr lang="ru-RU" sz="2400" dirty="0"/>
              <a:t>Предварительно проводят оценку трудоёмкости в </a:t>
            </a:r>
            <a:r>
              <a:rPr lang="en-US" sz="2400" dirty="0"/>
              <a:t>Story points</a:t>
            </a:r>
            <a:r>
              <a:rPr lang="ru-RU" sz="2400" dirty="0"/>
              <a:t> с помощью </a:t>
            </a:r>
            <a:r>
              <a:rPr lang="en-US" sz="2400" dirty="0"/>
              <a:t>Planning Poker.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/>
              <a:t>Как будет выполняться выбранная работа?</a:t>
            </a:r>
            <a:br>
              <a:rPr lang="ru-RU" sz="2400" dirty="0"/>
            </a:br>
            <a:r>
              <a:rPr lang="en" sz="2400" dirty="0"/>
              <a:t>Developers </a:t>
            </a:r>
            <a:r>
              <a:rPr lang="ru-RU" sz="2400" dirty="0"/>
              <a:t>для каждого выбранного элемента </a:t>
            </a:r>
            <a:r>
              <a:rPr lang="en" sz="2400" dirty="0"/>
              <a:t>Product Backlog </a:t>
            </a:r>
            <a:r>
              <a:rPr lang="ru-RU" sz="2400" dirty="0"/>
              <a:t>планируют работу, необходимую для создания </a:t>
            </a:r>
            <a:r>
              <a:rPr lang="en" sz="2400" dirty="0"/>
              <a:t>Increment</a:t>
            </a:r>
            <a:r>
              <a:rPr lang="ru-RU" sz="2400" dirty="0"/>
              <a:t>. Это делается путем декомпозиции элементов </a:t>
            </a:r>
            <a:r>
              <a:rPr lang="en" sz="2400" dirty="0"/>
              <a:t>Product Backlog </a:t>
            </a:r>
            <a:r>
              <a:rPr lang="ru-RU" sz="2400" dirty="0"/>
              <a:t>на более мелкие задачи продолжительностью не более одного дня.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sz="3000" dirty="0"/>
              <a:t>Sprint Goal, </a:t>
            </a:r>
            <a:r>
              <a:rPr lang="ru-RU" sz="3000" dirty="0"/>
              <a:t>выбранные элементы </a:t>
            </a:r>
            <a:r>
              <a:rPr lang="en" sz="3000" dirty="0"/>
              <a:t>Product Backlog, </a:t>
            </a:r>
            <a:r>
              <a:rPr lang="ru-RU" sz="3000" dirty="0"/>
              <a:t>плюс план их реализации </a:t>
            </a:r>
            <a:r>
              <a:rPr lang="en-US" sz="3000" dirty="0"/>
              <a:t>(</a:t>
            </a:r>
            <a:r>
              <a:rPr lang="ru-RU" sz="3000" dirty="0"/>
              <a:t>тех. задачи</a:t>
            </a:r>
            <a:r>
              <a:rPr lang="en-US" sz="3000" dirty="0"/>
              <a:t>) </a:t>
            </a:r>
            <a:r>
              <a:rPr lang="ru-RU" sz="3000" dirty="0"/>
              <a:t>вместе называются </a:t>
            </a:r>
            <a:r>
              <a:rPr lang="en" sz="3000" b="1" dirty="0"/>
              <a:t>Sprint Backlog</a:t>
            </a:r>
            <a:r>
              <a:rPr lang="en" sz="3000" dirty="0"/>
              <a:t>.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600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0FEC-7E6D-494F-BF7B-025726F6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Пользовательские истории (</a:t>
            </a:r>
            <a:r>
              <a:rPr lang="en" b="1" dirty="0"/>
              <a:t>User Story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69475-3571-AE4B-978C-E6C31A16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949"/>
            <a:ext cx="10515600" cy="501801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dirty="0"/>
              <a:t>User Story (</a:t>
            </a:r>
            <a:r>
              <a:rPr lang="ru-RU" dirty="0"/>
              <a:t>пользовательская история) — короткая формулировка намерения пользователя и что продукт должен сделать для него.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1" dirty="0"/>
              <a:t>Для чего применяется </a:t>
            </a:r>
            <a:r>
              <a:rPr lang="en" b="1" dirty="0"/>
              <a:t>User Story?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описания элементов бэклога (</a:t>
            </a:r>
            <a:r>
              <a:rPr lang="en-US" dirty="0"/>
              <a:t>Product Backlog </a:t>
            </a:r>
            <a:r>
              <a:rPr lang="ru-RU" dirty="0"/>
              <a:t>и 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лучшего понимания пользователей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описания требований к продукту на понятном для всех языке: пользователей, разработчиков другие заинтересованных лиц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вовлечения в процесс разработки пользователей и заинтересованных лиц</a:t>
            </a:r>
          </a:p>
          <a:p>
            <a:pPr>
              <a:lnSpc>
                <a:spcPct val="110000"/>
              </a:lnSpc>
            </a:pPr>
            <a:r>
              <a:rPr lang="ru-RU" dirty="0"/>
              <a:t>Для построения </a:t>
            </a:r>
            <a:r>
              <a:rPr lang="en" dirty="0">
                <a:hlinkClick r:id="rId2"/>
              </a:rPr>
              <a:t>User Story Mapping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52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6ADB6-54A0-660A-7C71-487BD653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58" y="1050310"/>
            <a:ext cx="7920942" cy="58076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5FE86-6941-88F1-45AA-5F69F8C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15748"/>
            <a:ext cx="10515600" cy="761310"/>
          </a:xfrm>
        </p:spPr>
        <p:txBody>
          <a:bodyPr/>
          <a:lstStyle/>
          <a:p>
            <a:r>
              <a:rPr lang="ru-RU" dirty="0"/>
              <a:t>Пользовательские истории /</a:t>
            </a:r>
            <a:r>
              <a:rPr lang="en-US" dirty="0"/>
              <a:t> 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0FE4F-44DC-7824-D017-DB0AA62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9" y="1253331"/>
            <a:ext cx="3667539" cy="53889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b="1" dirty="0"/>
              <a:t>User Story </a:t>
            </a:r>
            <a:r>
              <a:rPr lang="en" sz="2000" dirty="0"/>
              <a:t>— </a:t>
            </a:r>
            <a:r>
              <a:rPr lang="ru-RU" sz="2000" dirty="0"/>
              <a:t>это ответы на 3 вопроса, связанные в одно предложение: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Что это за пользователь?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Какое действие он хочет выполнить в продукте или какой результат от продукта хочет получить?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Зачем это ему?</a:t>
            </a:r>
          </a:p>
        </p:txBody>
      </p:sp>
    </p:spTree>
    <p:extLst>
      <p:ext uri="{BB962C8B-B14F-4D97-AF65-F5344CB8AC3E}">
        <p14:creationId xmlns:p14="http://schemas.microsoft.com/office/powerpoint/2010/main" val="3878591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F3729-47A8-E849-AF5B-2B31A172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Хорошие /</a:t>
            </a:r>
            <a:r>
              <a:rPr lang="en-US" dirty="0"/>
              <a:t> </a:t>
            </a:r>
            <a:r>
              <a:rPr lang="ru-RU" dirty="0"/>
              <a:t>плохие примеры </a:t>
            </a:r>
            <a:r>
              <a:rPr lang="en-US" dirty="0"/>
              <a:t>user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3FC25-5832-9B44-A947-21A4E00D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524786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 хочу войти в личный кабинет, чтобы войти в личный кабинет»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/>
              <a:t>Пример про торт:</a:t>
            </a:r>
            <a:endParaRPr lang="ru-RU" sz="2000" strike="sngStrike" dirty="0"/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«Я как пользователь, хочу съесть торт, чтобы съесть торт»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хочу что-нибудь поесть, потому что очень голоден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можно быстрее /</a:t>
            </a:r>
            <a:r>
              <a:rPr lang="en-US" sz="1800" dirty="0"/>
              <a:t> </a:t>
            </a:r>
            <a:r>
              <a:rPr lang="ru-RU" sz="1800" dirty="0"/>
              <a:t>проще можно удовлетворить эту потребность?</a:t>
            </a:r>
          </a:p>
          <a:p>
            <a:pPr lvl="1">
              <a:lnSpc>
                <a:spcPct val="110000"/>
              </a:lnSpc>
            </a:pPr>
            <a:r>
              <a:rPr lang="ru-RU" sz="1800" dirty="0"/>
              <a:t>Может быть пока нарезать салат и отварить сосиски?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голодный муж, пришедший с работы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который уже немного поел, хочу съесть какой-то десерт, чтобы насладиться вкусом и выйти из за стола довольным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Кнопочное мышление</a:t>
            </a:r>
            <a:r>
              <a:rPr lang="en-US" sz="2000" b="1" dirty="0"/>
              <a:t>» — </a:t>
            </a:r>
            <a:r>
              <a:rPr lang="ru-RU" sz="2000" b="1" dirty="0"/>
              <a:t>плохо!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C00000"/>
                </a:solidFill>
              </a:rPr>
              <a:t>Я как клиент банка хочу кнопку для просмотра трат за месяц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Я как клиент банка хочу иметь возможность контролировать свои траты в течение месяца, чтобы не выйти за лимиты и не выйти за рамки бюджета</a:t>
            </a:r>
          </a:p>
          <a:p>
            <a:pPr marL="0" indent="0">
              <a:lnSpc>
                <a:spcPct val="110000"/>
              </a:lnSpc>
              <a:buNone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64560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097" y="284922"/>
            <a:ext cx="9859618" cy="921025"/>
          </a:xfrm>
        </p:spPr>
        <p:txBody>
          <a:bodyPr>
            <a:normAutofit/>
          </a:bodyPr>
          <a:lstStyle/>
          <a:p>
            <a:r>
              <a:rPr lang="en-US" dirty="0"/>
              <a:t>User Story: </a:t>
            </a:r>
            <a:r>
              <a:rPr lang="ru-RU" dirty="0"/>
              <a:t>объединение, разбиение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3097" y="1391478"/>
            <a:ext cx="6414052" cy="5181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ru-RU" b="0" dirty="0"/>
              <a:t>Если история слишком велика, то ее следует разбить на меньшие части. 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Если история слишком мала, ее следует объединить с другими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0" dirty="0"/>
              <a:t>История «Пользователи могут безопасно переводить деньги на свой счет, со своего счета или с одного счета на другой» может быть разбита на истории: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войти в систему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выйти из системы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положить деньги на свой счет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снять деньги со своего счета</a:t>
            </a:r>
          </a:p>
          <a:p>
            <a:pPr>
              <a:lnSpc>
                <a:spcPct val="110000"/>
              </a:lnSpc>
            </a:pPr>
            <a:r>
              <a:rPr lang="ru-RU" b="0" dirty="0"/>
              <a:t>Пользователь может перевести деньги с любого из своих счетов на другой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04F50A-9047-F736-1346-2F767468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66" y="1258955"/>
            <a:ext cx="5068956" cy="32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DC896-5D24-FBC5-9A17-7F2FF9EC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20" y="0"/>
            <a:ext cx="2875280" cy="23024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30250-E032-AC48-AEE1-B6C023C2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0" y="365125"/>
            <a:ext cx="7402158" cy="644967"/>
          </a:xfrm>
        </p:spPr>
        <p:txBody>
          <a:bodyPr>
            <a:normAutofit fontScale="90000"/>
          </a:bodyPr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A63-454D-1444-A6FE-E0765533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83" y="1461736"/>
            <a:ext cx="10515600" cy="504991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Стендап </a:t>
            </a:r>
            <a:r>
              <a:rPr lang="en-US" dirty="0"/>
              <a:t>/ </a:t>
            </a:r>
            <a:r>
              <a:rPr lang="ru-RU" dirty="0"/>
              <a:t>Дейли (</a:t>
            </a:r>
            <a:r>
              <a:rPr lang="en-US" dirty="0"/>
              <a:t>Standup, Daily meeting, Daily scrum</a:t>
            </a:r>
            <a:r>
              <a:rPr lang="ru-RU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b="1" dirty="0"/>
              <a:t>Короткая </a:t>
            </a:r>
            <a:r>
              <a:rPr lang="en-US" b="1" dirty="0"/>
              <a:t>(15 </a:t>
            </a:r>
            <a:r>
              <a:rPr lang="ru-RU" b="1" dirty="0"/>
              <a:t>минут</a:t>
            </a:r>
            <a:r>
              <a:rPr lang="en-US" b="1" dirty="0"/>
              <a:t>) </a:t>
            </a:r>
            <a:r>
              <a:rPr lang="ru-RU" b="1" dirty="0"/>
              <a:t>ежедневная встреча</a:t>
            </a:r>
            <a:r>
              <a:rPr lang="ru-RU" dirty="0"/>
              <a:t>, предназначенная для синхронизации работы команды.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dirty="0"/>
              <a:t>Проводит митинг скрам-мастер. Он спрашивает по кругу всех членов команды, задавая 3 вопроса: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1. Что сделано вчера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2. Что будет сделано сегодня?</a:t>
            </a:r>
          </a:p>
          <a:p>
            <a:pPr marL="360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3. С какими проблемами столкнулся / нужна ли помощь?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/>
              <a:t>Задача скрам-мастера — останавливать такие не относящиеся к теме обсуждения и выносить их за пределы встречи.</a:t>
            </a:r>
          </a:p>
        </p:txBody>
      </p:sp>
    </p:spTree>
    <p:extLst>
      <p:ext uri="{BB962C8B-B14F-4D97-AF65-F5344CB8AC3E}">
        <p14:creationId xmlns:p14="http://schemas.microsoft.com/office/powerpoint/2010/main" val="405801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D19B1-3209-B44E-96D0-35DC3CF9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3000" cy="698131"/>
          </a:xfrm>
        </p:spPr>
        <p:txBody>
          <a:bodyPr/>
          <a:lstStyle/>
          <a:p>
            <a:r>
              <a:rPr lang="ru-RU" dirty="0"/>
              <a:t>Дейли /</a:t>
            </a:r>
            <a:r>
              <a:rPr lang="en-US" dirty="0"/>
              <a:t> </a:t>
            </a:r>
            <a:r>
              <a:rPr lang="ru-RU" dirty="0"/>
              <a:t>стендап (</a:t>
            </a:r>
            <a:r>
              <a:rPr lang="en-US" dirty="0"/>
              <a:t>Daily scrum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C7923-D532-8443-B643-F41B95B1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4"/>
            <a:ext cx="7119762" cy="52638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Проводится </a:t>
            </a:r>
            <a:r>
              <a:rPr lang="ru-RU" b="1" dirty="0"/>
              <a:t>в одно и то же время в одном и том же месте</a:t>
            </a:r>
          </a:p>
          <a:p>
            <a:pPr>
              <a:lnSpc>
                <a:spcPct val="120000"/>
              </a:lnSpc>
            </a:pPr>
            <a:r>
              <a:rPr lang="ru-RU" dirty="0"/>
              <a:t>Длительность — </a:t>
            </a:r>
            <a:r>
              <a:rPr lang="ru-RU" b="1" dirty="0"/>
              <a:t>не более 15 минут</a:t>
            </a:r>
          </a:p>
          <a:p>
            <a:pPr>
              <a:lnSpc>
                <a:spcPct val="120000"/>
              </a:lnSpc>
            </a:pPr>
            <a:r>
              <a:rPr lang="ru-RU" dirty="0"/>
              <a:t>Начинается и заканчивается </a:t>
            </a:r>
            <a:r>
              <a:rPr lang="ru-RU" b="1" dirty="0"/>
              <a:t>вовремя</a:t>
            </a:r>
            <a:r>
              <a:rPr lang="ru-RU" dirty="0"/>
              <a:t> (дисциплина!)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Все члены команды участвуют</a:t>
            </a:r>
            <a:r>
              <a:rPr lang="ru-RU" dirty="0"/>
              <a:t> и отвечают на 3 вопроса</a:t>
            </a:r>
          </a:p>
          <a:p>
            <a:pPr>
              <a:lnSpc>
                <a:spcPct val="120000"/>
              </a:lnSpc>
            </a:pPr>
            <a:r>
              <a:rPr lang="ru-RU" dirty="0"/>
              <a:t>Стендап </a:t>
            </a:r>
            <a:r>
              <a:rPr lang="ru-RU" b="1" dirty="0"/>
              <a:t>не прерывается</a:t>
            </a:r>
          </a:p>
          <a:p>
            <a:pPr>
              <a:lnSpc>
                <a:spcPct val="120000"/>
              </a:lnSpc>
            </a:pPr>
            <a:r>
              <a:rPr lang="ru-RU" dirty="0"/>
              <a:t>Члены команды </a:t>
            </a:r>
            <a:r>
              <a:rPr lang="ru-RU" b="1" dirty="0"/>
              <a:t>сами выбирают задачи</a:t>
            </a:r>
            <a:r>
              <a:rPr lang="ru-RU" dirty="0"/>
              <a:t> на стендапе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Скрам-мастер не раздаёт задачи!</a:t>
            </a:r>
          </a:p>
          <a:p>
            <a:pPr>
              <a:lnSpc>
                <a:spcPct val="120000"/>
              </a:lnSpc>
            </a:pPr>
            <a:r>
              <a:rPr lang="ru-RU" dirty="0"/>
              <a:t>Члены команды </a:t>
            </a:r>
            <a:r>
              <a:rPr lang="ru-RU" b="1" dirty="0"/>
              <a:t>обращаются друг к другу, а не отчитываются перед скрам-мастером </a:t>
            </a:r>
            <a:r>
              <a:rPr lang="ru-RU" dirty="0"/>
              <a:t>или менеджером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1E45FD-7EE0-B661-AA26-284EDE6A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62" y="1940560"/>
            <a:ext cx="4234038" cy="34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9CFB-8A72-3E46-94B3-E83E82F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Выставление итоговой отметки (зачёта)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04E1E-7E5C-3741-A31F-75504EDA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9"/>
            <a:ext cx="10515600" cy="55289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Предположительно, большинство студентов по результатам активной работы должны получить зачёт автоматом.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800" dirty="0"/>
              <a:t>«Формула успеха» или какие факторы влияют на  автомат (в порядке убывания приоритета):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Как команда показывала себя на </a:t>
            </a:r>
            <a:r>
              <a:rPr lang="ru-RU" sz="1800" b="1" dirty="0"/>
              <a:t>командных встречах</a:t>
            </a:r>
            <a:r>
              <a:rPr lang="ru-RU" sz="1800" dirty="0"/>
              <a:t> (которые проводятся во время лабораторных работ)</a:t>
            </a:r>
            <a:br>
              <a:rPr lang="ru-RU" sz="1800" dirty="0"/>
            </a:br>
            <a:r>
              <a:rPr lang="ru-RU" sz="1600" dirty="0"/>
              <a:t>обязательное присутствие членов команды на общих встречах (на практических занятиях)!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Участие на "менеджерских" ролях в команде (</a:t>
            </a:r>
            <a:r>
              <a:rPr lang="en" sz="1800" i="1" dirty="0"/>
              <a:t>scrum master</a:t>
            </a:r>
            <a:r>
              <a:rPr lang="en" sz="1800" dirty="0"/>
              <a:t>, </a:t>
            </a:r>
            <a:r>
              <a:rPr lang="en" sz="1800" i="1" dirty="0"/>
              <a:t>product owner</a:t>
            </a:r>
            <a:r>
              <a:rPr lang="en" sz="1800" dirty="0"/>
              <a:t>, </a:t>
            </a:r>
            <a:r>
              <a:rPr lang="en" sz="1800" i="1" dirty="0"/>
              <a:t>SDM</a:t>
            </a:r>
            <a:r>
              <a:rPr lang="en" sz="1800" dirty="0"/>
              <a:t>, </a:t>
            </a:r>
            <a:r>
              <a:rPr lang="en" sz="1800" i="1" dirty="0"/>
              <a:t>SRM</a:t>
            </a:r>
            <a:r>
              <a:rPr lang="en" sz="1800" dirty="0"/>
              <a:t>, </a:t>
            </a:r>
            <a:r>
              <a:rPr lang="en" sz="1800" i="1" dirty="0"/>
              <a:t>project manager</a:t>
            </a:r>
            <a:r>
              <a:rPr lang="en" sz="1800" dirty="0"/>
              <a:t> </a:t>
            </a:r>
            <a:r>
              <a:rPr lang="ru-RU" sz="1800" dirty="0"/>
              <a:t>и т.д.)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</a:t>
            </a:r>
            <a:r>
              <a:rPr lang="ru-RU" sz="1800" dirty="0"/>
              <a:t>: Насколько команде удалось продвинуться в </a:t>
            </a:r>
            <a:r>
              <a:rPr lang="ru-RU" sz="1800" b="1" dirty="0"/>
              <a:t>разработке продукта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Командное + менеджерское</a:t>
            </a:r>
            <a:r>
              <a:rPr lang="ru-RU" sz="1800" dirty="0"/>
              <a:t>: Насколько команда правильно создавала все артефакты, требующиеся процессом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Оценка вклада участника команды другими членами команды</a:t>
            </a:r>
          </a:p>
          <a:p>
            <a:pPr marL="360000" indent="-3600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ru-RU" sz="1800" u="sng" dirty="0"/>
              <a:t>Личное</a:t>
            </a:r>
            <a:r>
              <a:rPr lang="ru-RU" sz="1800" dirty="0"/>
              <a:t>: Отчёт каждого члена команды о своей работе за спринт.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ru-RU" sz="1800" dirty="0"/>
              <a:t>Также можно получить бонус будучи персональным ассистентом от группы, который будет помогать по орг. моментам: приглашать пользователей в рабочие инструменты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В случае, если «формула успеха» показывает неутешительные значения — устный зачёт по теории.</a:t>
            </a:r>
          </a:p>
        </p:txBody>
      </p:sp>
    </p:spTree>
    <p:extLst>
      <p:ext uri="{BB962C8B-B14F-4D97-AF65-F5344CB8AC3E}">
        <p14:creationId xmlns:p14="http://schemas.microsoft.com/office/powerpoint/2010/main" val="8019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4FE6A-0901-1D47-7E0C-5498917B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93" y="4185920"/>
            <a:ext cx="3058607" cy="26720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1DFE6-3E97-7F4B-BD94-621E5023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71" y="222886"/>
            <a:ext cx="10515600" cy="854074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 (</a:t>
            </a:r>
            <a:r>
              <a:rPr lang="en" dirty="0"/>
              <a:t>Demo) / </a:t>
            </a:r>
            <a:r>
              <a:rPr lang="ru-RU" dirty="0"/>
              <a:t>Ревью спринта (</a:t>
            </a:r>
            <a:r>
              <a:rPr lang="en" dirty="0"/>
              <a:t>Sprint Review)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9119-F935-4F41-8A2D-38F380B7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49" y="1239520"/>
            <a:ext cx="10515600" cy="53955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Цель демо — </a:t>
            </a:r>
            <a:r>
              <a:rPr lang="ru-RU" b="1" dirty="0"/>
              <a:t>показать сделанное за спринт</a:t>
            </a:r>
            <a:r>
              <a:rPr lang="ru-RU" dirty="0"/>
              <a:t>, рассказать </a:t>
            </a:r>
            <a:r>
              <a:rPr lang="en" dirty="0"/>
              <a:t>PO </a:t>
            </a:r>
            <a:r>
              <a:rPr lang="ru-RU" dirty="0"/>
              <a:t>и всем </a:t>
            </a:r>
            <a:r>
              <a:rPr lang="en-US" dirty="0"/>
              <a:t>Stakeholders </a:t>
            </a:r>
            <a:r>
              <a:rPr lang="ru-RU" dirty="0"/>
              <a:t>о прогрессе и получить с них обратную связь.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Демо проводится в конце каждой итерации.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dirty="0"/>
              <a:t>Команда показывает результаты своей работы, последовательно показывая сделанные фичи / пользовательские истории.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u-RU" b="1" dirty="0"/>
              <a:t>Показывается работающая система </a:t>
            </a:r>
            <a:r>
              <a:rPr lang="ru-RU" dirty="0"/>
              <a:t>(не презентации и не написанные классы)</a:t>
            </a:r>
          </a:p>
          <a:p>
            <a:pPr>
              <a:lnSpc>
                <a:spcPct val="110000"/>
              </a:lnSpc>
            </a:pPr>
            <a:r>
              <a:rPr lang="ru-RU" dirty="0"/>
              <a:t>Показываются </a:t>
            </a:r>
            <a:r>
              <a:rPr lang="ru-RU" b="1" dirty="0"/>
              <a:t>только сделанные фичи</a:t>
            </a:r>
            <a:br>
              <a:rPr lang="ru-RU" b="1" dirty="0"/>
            </a:br>
            <a:r>
              <a:rPr lang="ru-RU" dirty="0"/>
              <a:t>(не доделанные — не показываются)</a:t>
            </a:r>
          </a:p>
          <a:p>
            <a:pPr>
              <a:lnSpc>
                <a:spcPct val="110000"/>
              </a:lnSpc>
            </a:pPr>
            <a:r>
              <a:rPr lang="ru-RU" b="1" dirty="0"/>
              <a:t>Все заинтересованные лица</a:t>
            </a:r>
            <a:r>
              <a:rPr lang="ru-RU" dirty="0"/>
              <a:t> приглашаются на демо</a:t>
            </a:r>
          </a:p>
          <a:p>
            <a:pPr>
              <a:lnSpc>
                <a:spcPct val="110000"/>
              </a:lnSpc>
            </a:pPr>
            <a:r>
              <a:rPr lang="ru-RU" dirty="0"/>
              <a:t>Команда получает от заинтересованных лиц </a:t>
            </a:r>
            <a:r>
              <a:rPr lang="ru-RU" b="1" dirty="0"/>
              <a:t>обратную связь</a:t>
            </a:r>
          </a:p>
          <a:p>
            <a:pPr>
              <a:lnSpc>
                <a:spcPct val="110000"/>
              </a:lnSpc>
            </a:pPr>
            <a:r>
              <a:rPr lang="en" b="1" dirty="0"/>
              <a:t>PO </a:t>
            </a:r>
            <a:r>
              <a:rPr lang="ru-RU" b="1" dirty="0"/>
              <a:t>корректирует </a:t>
            </a:r>
            <a:r>
              <a:rPr lang="en-US" b="1" dirty="0"/>
              <a:t>Product backlog </a:t>
            </a:r>
            <a:r>
              <a:rPr lang="ru-RU" dirty="0"/>
              <a:t>в соответствии</a:t>
            </a:r>
            <a:br>
              <a:rPr lang="ru-RU" dirty="0"/>
            </a:br>
            <a:r>
              <a:rPr lang="ru-RU" dirty="0"/>
              <a:t>с пожеланиями заинтересованных лиц</a:t>
            </a:r>
          </a:p>
        </p:txBody>
      </p:sp>
    </p:spTree>
    <p:extLst>
      <p:ext uri="{BB962C8B-B14F-4D97-AF65-F5344CB8AC3E}">
        <p14:creationId xmlns:p14="http://schemas.microsoft.com/office/powerpoint/2010/main" val="3469762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BF896-6850-BC7D-3FD9-9610DF81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78" y="1447501"/>
            <a:ext cx="2305722" cy="32454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F98EA-848E-4C47-9CAA-07978EEF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246540"/>
            <a:ext cx="10808114" cy="888378"/>
          </a:xfrm>
        </p:spPr>
        <p:txBody>
          <a:bodyPr>
            <a:normAutofit/>
          </a:bodyPr>
          <a:lstStyle/>
          <a:p>
            <a:r>
              <a:rPr lang="ru-RU" dirty="0"/>
              <a:t>Ретроспектива спринта (</a:t>
            </a:r>
            <a:r>
              <a:rPr lang="en" dirty="0"/>
              <a:t>Sprint Retrospective)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6A54D-397D-C740-8809-92A2AEBA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178560"/>
            <a:ext cx="9426354" cy="558469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Цель </a:t>
            </a:r>
            <a:r>
              <a:rPr lang="en" dirty="0"/>
              <a:t>Sprint Retrospective — </a:t>
            </a:r>
            <a:r>
              <a:rPr lang="ru-RU" b="1" dirty="0"/>
              <a:t>запланировать повышение качества и эффективности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en" dirty="0"/>
              <a:t>Scrum Team </a:t>
            </a:r>
            <a:r>
              <a:rPr lang="ru-RU" dirty="0"/>
              <a:t>инспектирует то, как прошел последний </a:t>
            </a:r>
            <a:r>
              <a:rPr lang="en" dirty="0"/>
              <a:t>Sprint </a:t>
            </a:r>
            <a:r>
              <a:rPr lang="ru-RU" dirty="0"/>
              <a:t>в отношении людей, взаимодействий,</a:t>
            </a:r>
            <a:r>
              <a:rPr lang="en-US" dirty="0"/>
              <a:t> </a:t>
            </a:r>
            <a:r>
              <a:rPr lang="ru-RU" dirty="0"/>
              <a:t>процессов, инструментов и определения готовности.</a:t>
            </a:r>
          </a:p>
          <a:p>
            <a:pPr>
              <a:lnSpc>
                <a:spcPct val="120000"/>
              </a:lnSpc>
            </a:pPr>
            <a:r>
              <a:rPr lang="ru-RU" dirty="0"/>
              <a:t>Что пошло не так и что можно с этим сделать?</a:t>
            </a:r>
          </a:p>
          <a:p>
            <a:pPr>
              <a:lnSpc>
                <a:spcPct val="120000"/>
              </a:lnSpc>
            </a:pPr>
            <a:r>
              <a:rPr lang="ru-RU" dirty="0"/>
              <a:t>Участники </a:t>
            </a:r>
            <a:r>
              <a:rPr lang="en" dirty="0"/>
              <a:t>Scrum Team </a:t>
            </a:r>
            <a:r>
              <a:rPr lang="ru-RU" dirty="0"/>
              <a:t>обсуждают 3 вопроса:</a:t>
            </a:r>
          </a:p>
          <a:p>
            <a:pPr lvl="1">
              <a:lnSpc>
                <a:spcPct val="120000"/>
              </a:lnSpc>
            </a:pPr>
            <a:r>
              <a:rPr lang="ru-RU" b="1" dirty="0"/>
              <a:t>что прошло хорошо</a:t>
            </a:r>
            <a:r>
              <a:rPr lang="ru-RU" dirty="0"/>
              <a:t> во время </a:t>
            </a:r>
            <a:r>
              <a:rPr lang="en" dirty="0"/>
              <a:t>Sprint,</a:t>
            </a:r>
            <a:endParaRPr lang="ru-RU" dirty="0"/>
          </a:p>
          <a:p>
            <a:pPr lvl="1">
              <a:lnSpc>
                <a:spcPct val="120000"/>
              </a:lnSpc>
            </a:pPr>
            <a:r>
              <a:rPr lang="ru-RU" b="1" dirty="0"/>
              <a:t>с какими проблемами </a:t>
            </a:r>
            <a:r>
              <a:rPr lang="ru-RU" dirty="0"/>
              <a:t>они</a:t>
            </a:r>
            <a:r>
              <a:rPr lang="en-US" dirty="0"/>
              <a:t> </a:t>
            </a:r>
            <a:r>
              <a:rPr lang="ru-RU" b="1" dirty="0"/>
              <a:t>столкнулись</a:t>
            </a:r>
            <a:r>
              <a:rPr lang="ru-RU" dirty="0"/>
              <a:t>,</a:t>
            </a:r>
          </a:p>
          <a:p>
            <a:pPr lvl="1">
              <a:lnSpc>
                <a:spcPct val="120000"/>
              </a:lnSpc>
            </a:pPr>
            <a:r>
              <a:rPr lang="ru-RU" b="1" dirty="0"/>
              <a:t>как </a:t>
            </a:r>
            <a:r>
              <a:rPr lang="ru-RU" dirty="0"/>
              <a:t>эти </a:t>
            </a:r>
            <a:r>
              <a:rPr lang="ru-RU" b="1" dirty="0"/>
              <a:t>проблемы </a:t>
            </a:r>
            <a:r>
              <a:rPr lang="ru-RU" dirty="0"/>
              <a:t>можно</a:t>
            </a:r>
            <a:r>
              <a:rPr lang="ru-RU" b="1" dirty="0"/>
              <a:t> решить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</a:pPr>
            <a:r>
              <a:rPr lang="en" dirty="0"/>
              <a:t>Scrum Team </a:t>
            </a:r>
            <a:r>
              <a:rPr lang="ru-RU" b="1" dirty="0"/>
              <a:t>определяет наиболее полезные изменения </a:t>
            </a:r>
            <a:r>
              <a:rPr lang="ru-RU" dirty="0"/>
              <a:t>для повышения эффективности.</a:t>
            </a:r>
          </a:p>
          <a:p>
            <a:pPr>
              <a:lnSpc>
                <a:spcPct val="120000"/>
              </a:lnSpc>
            </a:pPr>
            <a:r>
              <a:rPr lang="ru-RU" dirty="0"/>
              <a:t>Улучшения с самым высоким влиянием </a:t>
            </a:r>
            <a:r>
              <a:rPr lang="ru-RU" b="1" dirty="0"/>
              <a:t>реализуются в кратчайшие сроки</a:t>
            </a:r>
            <a:r>
              <a:rPr lang="ru-RU" dirty="0"/>
              <a:t>. Они могут даже быть</a:t>
            </a:r>
            <a:r>
              <a:rPr lang="en-US" dirty="0"/>
              <a:t> </a:t>
            </a:r>
            <a:r>
              <a:rPr lang="ru-RU" dirty="0"/>
              <a:t>добавлены в </a:t>
            </a:r>
            <a:r>
              <a:rPr lang="en" dirty="0"/>
              <a:t>Sprint Backlog </a:t>
            </a:r>
            <a:r>
              <a:rPr lang="ru-RU" dirty="0"/>
              <a:t>следующего </a:t>
            </a:r>
            <a:r>
              <a:rPr lang="en" dirty="0"/>
              <a:t>Sprint.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9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CE17-CDAD-314F-9C6F-ECA2E584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ru-RU" b="1" dirty="0"/>
              <a:t>Артефакты </a:t>
            </a:r>
            <a:r>
              <a:rPr lang="en" b="1" dirty="0"/>
              <a:t>Scrum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08F49-BFA2-AD41-9AB3-E211E5F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046"/>
            <a:ext cx="10515600" cy="492287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Артефакты </a:t>
            </a:r>
            <a:r>
              <a:rPr lang="en" dirty="0"/>
              <a:t>Scrum </a:t>
            </a:r>
            <a:r>
              <a:rPr lang="ru-RU" dirty="0"/>
              <a:t>отражают работу или ценность. Они спроектированы для максимизации прозрачности информации.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ru-RU" dirty="0"/>
              <a:t>Все должны иметь доступ к артефактам.</a:t>
            </a:r>
          </a:p>
          <a:p>
            <a:pPr>
              <a:lnSpc>
                <a:spcPct val="110000"/>
              </a:lnSpc>
            </a:pPr>
            <a:r>
              <a:rPr lang="en" dirty="0"/>
              <a:t>Product Vision</a:t>
            </a:r>
          </a:p>
          <a:p>
            <a:pPr>
              <a:lnSpc>
                <a:spcPct val="110000"/>
              </a:lnSpc>
            </a:pPr>
            <a:r>
              <a:rPr lang="en" dirty="0"/>
              <a:t>Product Backlog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en" dirty="0"/>
              <a:t>Sprint Backlog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dirty="0"/>
              <a:t>P</a:t>
            </a:r>
            <a:r>
              <a:rPr lang="en-US" dirty="0"/>
              <a:t>roduct </a:t>
            </a:r>
            <a:r>
              <a:rPr lang="en" dirty="0"/>
              <a:t>Increment</a:t>
            </a:r>
          </a:p>
          <a:p>
            <a:pPr>
              <a:lnSpc>
                <a:spcPct val="110000"/>
              </a:lnSpc>
            </a:pPr>
            <a:r>
              <a:rPr lang="ru-RU" dirty="0"/>
              <a:t>Доска задач (</a:t>
            </a:r>
            <a:r>
              <a:rPr lang="en" dirty="0"/>
              <a:t>Task Board)</a:t>
            </a:r>
          </a:p>
          <a:p>
            <a:pPr>
              <a:lnSpc>
                <a:spcPct val="110000"/>
              </a:lnSpc>
            </a:pPr>
            <a:r>
              <a:rPr lang="ru-RU" dirty="0"/>
              <a:t>Графики </a:t>
            </a:r>
            <a:r>
              <a:rPr lang="en" dirty="0"/>
              <a:t>/ </a:t>
            </a:r>
            <a:r>
              <a:rPr lang="ru-RU" dirty="0"/>
              <a:t>диаграммы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</a:t>
            </a:r>
            <a:r>
              <a:rPr lang="en" dirty="0"/>
              <a:t>urndown chart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dirty="0"/>
              <a:t>График скорости команды </a:t>
            </a:r>
            <a:r>
              <a:rPr lang="en-US" dirty="0"/>
              <a:t>Velocity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943D4F-0D07-CB22-7FB1-2CCD18D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72" y="3055172"/>
            <a:ext cx="5369928" cy="38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9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86A81-AF58-8148-A0D9-3703F62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C7C95-E8CC-994D-9F75-0F0D1A049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4"/>
            <a:ext cx="10515600" cy="502864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dirty="0"/>
              <a:t>Product Backlog — </a:t>
            </a:r>
            <a:r>
              <a:rPr lang="ru-RU" dirty="0"/>
              <a:t>это </a:t>
            </a:r>
            <a:r>
              <a:rPr lang="ru-RU" b="1" dirty="0"/>
              <a:t>упорядоченный</a:t>
            </a:r>
            <a:r>
              <a:rPr lang="ru-RU" dirty="0"/>
              <a:t> и </a:t>
            </a:r>
            <a:r>
              <a:rPr lang="ru-RU" b="1" dirty="0"/>
              <a:t>постоянно обновляемый </a:t>
            </a:r>
            <a:r>
              <a:rPr lang="ru-RU" dirty="0"/>
              <a:t>список того, что необходимо для улучшения продукта. Это единственный источник работы, выполняемой </a:t>
            </a:r>
            <a:r>
              <a:rPr lang="en" dirty="0"/>
              <a:t>Scrum Team</a:t>
            </a:r>
            <a:r>
              <a:rPr lang="ru-RU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dirty="0"/>
              <a:t>Product Backlog</a:t>
            </a:r>
            <a:r>
              <a:rPr lang="ru-RU" dirty="0"/>
              <a:t> продукта может включать:</a:t>
            </a:r>
          </a:p>
          <a:p>
            <a:pPr>
              <a:lnSpc>
                <a:spcPct val="110000"/>
              </a:lnSpc>
            </a:pPr>
            <a:r>
              <a:rPr lang="ru-RU" dirty="0"/>
              <a:t>фичи (пользовательские истории, эпики, запросы на изменения)</a:t>
            </a:r>
          </a:p>
          <a:p>
            <a:pPr>
              <a:lnSpc>
                <a:spcPct val="110000"/>
              </a:lnSpc>
            </a:pPr>
            <a:r>
              <a:rPr lang="ru-RU" dirty="0"/>
              <a:t>баги</a:t>
            </a:r>
          </a:p>
          <a:p>
            <a:pPr>
              <a:lnSpc>
                <a:spcPct val="110000"/>
              </a:lnSpc>
            </a:pPr>
            <a:r>
              <a:rPr lang="ru-RU" dirty="0"/>
              <a:t>технический долг, технические истории</a:t>
            </a:r>
          </a:p>
          <a:p>
            <a:pPr>
              <a:lnSpc>
                <a:spcPct val="110000"/>
              </a:lnSpc>
            </a:pPr>
            <a:r>
              <a:rPr lang="ru-RU" dirty="0"/>
              <a:t>задачи, важные для команды, например </a:t>
            </a:r>
            <a:r>
              <a:rPr lang="en-US" dirty="0"/>
              <a:t>«</a:t>
            </a:r>
            <a:r>
              <a:rPr lang="ru-RU" dirty="0"/>
              <a:t>провести тренинг</a:t>
            </a:r>
            <a:r>
              <a:rPr lang="en-US" dirty="0"/>
              <a:t>»</a:t>
            </a:r>
            <a:r>
              <a:rPr lang="ru-RU" dirty="0"/>
              <a:t>, </a:t>
            </a:r>
            <a:r>
              <a:rPr lang="en-US" dirty="0"/>
              <a:t>«</a:t>
            </a:r>
            <a:r>
              <a:rPr lang="ru-RU" dirty="0"/>
              <a:t>добавить памяти на машины</a:t>
            </a:r>
            <a:r>
              <a:rPr lang="en-US" dirty="0"/>
              <a:t>»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Product Goal (</a:t>
            </a:r>
            <a:r>
              <a:rPr lang="ru-RU" b="1" dirty="0">
                <a:solidFill>
                  <a:schemeClr val="accent1"/>
                </a:solidFill>
              </a:rPr>
              <a:t>цель продукта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2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4A86F-0070-9B4F-B591-D166161D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824"/>
          </a:xfrm>
        </p:spPr>
        <p:txBody>
          <a:bodyPr/>
          <a:lstStyle/>
          <a:p>
            <a:r>
              <a:rPr lang="ru-RU" dirty="0"/>
              <a:t>Бэклог продукта (</a:t>
            </a:r>
            <a:r>
              <a:rPr lang="en" dirty="0"/>
              <a:t>Product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987A5-E5CA-6844-B4F9-1E34A1AA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805"/>
            <a:ext cx="10515600" cy="48691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содержит фичи (</a:t>
            </a:r>
            <a:r>
              <a:rPr lang="en" sz="2400" dirty="0"/>
              <a:t>user story), </a:t>
            </a:r>
            <a:r>
              <a:rPr lang="ru-RU" sz="2400" dirty="0"/>
              <a:t>а не технические задачи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виден каждому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обновляется перед планированием спринта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PO </a:t>
            </a:r>
            <a:r>
              <a:rPr lang="ru-RU" sz="2400" dirty="0"/>
              <a:t>управляет и координирует </a:t>
            </a:r>
            <a:r>
              <a:rPr lang="en" sz="2400" dirty="0"/>
              <a:t>backlog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en" sz="2400" dirty="0"/>
              <a:t>PO </a:t>
            </a:r>
            <a:r>
              <a:rPr lang="ru-RU" sz="2400" dirty="0"/>
              <a:t>понимает все фичи / пользовательские истории из бэклога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5ACD5-2418-DB56-4160-775CFF182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0" b="7823"/>
          <a:stretch/>
        </p:blipFill>
        <p:spPr>
          <a:xfrm>
            <a:off x="6835589" y="4142092"/>
            <a:ext cx="5356411" cy="25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3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429EC-59AF-DF43-820D-37E80EB8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375757"/>
            <a:ext cx="10515600" cy="772559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Epic / User story / </a:t>
            </a:r>
            <a:r>
              <a:rPr lang="ru-RU" dirty="0"/>
              <a:t>Тех.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53F34-DE9C-4642-BC2A-422B01AF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148316"/>
            <a:ext cx="10515600" cy="561604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Продукт — новая операционная система</a:t>
            </a:r>
            <a:r>
              <a:rPr lang="en-US" dirty="0"/>
              <a:t> (</a:t>
            </a:r>
            <a:r>
              <a:rPr lang="ru-RU" dirty="0"/>
              <a:t>базовый софт</a:t>
            </a:r>
            <a:r>
              <a:rPr lang="en-US" dirty="0"/>
              <a:t>)</a:t>
            </a:r>
            <a:r>
              <a:rPr lang="ru-RU" dirty="0"/>
              <a:t> для смартфона.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dirty="0"/>
              <a:t>SMS-</a:t>
            </a:r>
            <a:r>
              <a:rPr lang="ru-RU" dirty="0"/>
              <a:t>сообщения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Функция набора и отправки сообщений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буквенно-цифровую экранную клавиатуру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виджет выбора получателя из списка контактов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Просмотр входящих сообщений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Разработать виджет прокрутки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300" dirty="0"/>
              <a:t>Реализовать поддержку свайпа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Поиск сообщений по тексту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200" dirty="0"/>
              <a:t>Мини-поисковый движок на основе нейросетей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dirty="0"/>
              <a:t>…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Звонки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…</a:t>
            </a:r>
          </a:p>
          <a:p>
            <a:pPr lvl="2">
              <a:lnSpc>
                <a:spcPct val="120000"/>
              </a:lnSpc>
            </a:pPr>
            <a:r>
              <a:rPr lang="ru-RU" dirty="0"/>
              <a:t>…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ru-RU" dirty="0"/>
              <a:t>Поддержка устанавливаемых приложений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Возможность установки приложения из магазина приложений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200" dirty="0"/>
              <a:t>Разработать формат файла-контейнера для приложений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473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46DC-14D8-C14C-9833-11D6CA17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855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</a:t>
            </a:r>
            <a:r>
              <a:rPr lang="en-US" dirty="0"/>
              <a:t>epic / user-story</a:t>
            </a:r>
            <a:br>
              <a:rPr lang="en-US" dirty="0"/>
            </a:br>
            <a:r>
              <a:rPr lang="ru-RU" dirty="0"/>
              <a:t>для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C0E3E-EBC0-2648-8168-826159525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Заказ (</a:t>
            </a:r>
            <a:r>
              <a:rPr lang="en-US" dirty="0"/>
              <a:t>wizard </a:t>
            </a:r>
            <a:r>
              <a:rPr lang="ru-RU" dirty="0"/>
              <a:t>заказа)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«Я как пользователь хочу просмотреть список товаров, чтобы выбрать для себя интересующий товар»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Управление корзиной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Ввод адреса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Выбор способа доставки</a:t>
            </a:r>
          </a:p>
          <a:p>
            <a:pPr>
              <a:lnSpc>
                <a:spcPct val="110000"/>
              </a:lnSpc>
            </a:pPr>
            <a:r>
              <a:rPr lang="ru-RU" dirty="0"/>
              <a:t>Админка (</a:t>
            </a:r>
            <a:r>
              <a:rPr lang="en-US" dirty="0"/>
              <a:t>backoffice</a:t>
            </a:r>
            <a:r>
              <a:rPr lang="ru-RU" dirty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Просмотр списка заказов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Изменение статуса заказа</a:t>
            </a:r>
          </a:p>
          <a:p>
            <a:pPr>
              <a:lnSpc>
                <a:spcPct val="110000"/>
              </a:lnSpc>
            </a:pPr>
            <a:r>
              <a:rPr lang="ru-RU" dirty="0"/>
              <a:t>Каталог товаров на сайте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Список категорий товаров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Список товаров в категории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Карточка товара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17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DC4A5-E809-5340-8FFB-68ED4BC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>
            <a:normAutofit fontScale="90000"/>
          </a:bodyPr>
          <a:lstStyle/>
          <a:p>
            <a:r>
              <a:rPr lang="en" dirty="0"/>
              <a:t>Product Backlog</a:t>
            </a:r>
            <a:r>
              <a:rPr lang="ru-RU" dirty="0"/>
              <a:t> </a:t>
            </a:r>
            <a:r>
              <a:rPr lang="en-US" dirty="0"/>
              <a:t>Grooming</a:t>
            </a:r>
            <a:r>
              <a:rPr lang="ru-RU" dirty="0"/>
              <a:t> («уход» за беклогом)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1DEE3-F2C8-D24B-810E-E674C9CD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422400"/>
            <a:ext cx="7045960" cy="5181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Элементы </a:t>
            </a:r>
            <a:r>
              <a:rPr lang="en" dirty="0"/>
              <a:t>Product Backlog, </a:t>
            </a:r>
            <a:r>
              <a:rPr lang="ru-RU" dirty="0"/>
              <a:t>которые могут быть реализованы до состояния готовности в течение одного спринта</a:t>
            </a:r>
            <a:r>
              <a:rPr lang="en" dirty="0"/>
              <a:t>, </a:t>
            </a:r>
            <a:r>
              <a:rPr lang="ru-RU" dirty="0"/>
              <a:t>считаются </a:t>
            </a:r>
            <a:r>
              <a:rPr lang="ru-RU" b="1" dirty="0"/>
              <a:t>готовыми</a:t>
            </a:r>
            <a:r>
              <a:rPr lang="ru-RU" dirty="0"/>
              <a:t> для взятия в спринт</a:t>
            </a:r>
            <a:r>
              <a:rPr lang="en" dirty="0"/>
              <a:t> </a:t>
            </a:r>
            <a:r>
              <a:rPr lang="ru-RU" dirty="0"/>
              <a:t>в ходе планирования спринта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Уточнение </a:t>
            </a:r>
            <a:r>
              <a:rPr lang="en" dirty="0"/>
              <a:t>Product Backlog </a:t>
            </a:r>
            <a:r>
              <a:rPr lang="ru-RU" dirty="0"/>
              <a:t>(</a:t>
            </a:r>
            <a:r>
              <a:rPr lang="en-US" b="1" dirty="0"/>
              <a:t>Backlog Grooming</a:t>
            </a:r>
            <a:r>
              <a:rPr lang="ru-RU" dirty="0"/>
              <a:t>) </a:t>
            </a:r>
            <a:r>
              <a:rPr lang="en" dirty="0"/>
              <a:t>— </a:t>
            </a:r>
            <a:r>
              <a:rPr lang="ru-RU" b="1" dirty="0"/>
              <a:t>это процесс разбиения элементов </a:t>
            </a:r>
            <a:r>
              <a:rPr lang="en" b="1" dirty="0"/>
              <a:t>Product Backlog </a:t>
            </a:r>
            <a:r>
              <a:rPr lang="ru-RU" b="1" dirty="0"/>
              <a:t>на более мелкие</a:t>
            </a:r>
            <a:r>
              <a:rPr lang="ru-RU" dirty="0"/>
              <a:t> и конкретные элементы, и их дальнейшего уточнения.</a:t>
            </a:r>
            <a:br>
              <a:rPr lang="ru-RU" dirty="0"/>
            </a:br>
            <a:r>
              <a:rPr lang="ru-RU" dirty="0"/>
              <a:t>Это деятельность по </a:t>
            </a:r>
            <a:r>
              <a:rPr lang="ru-RU" b="1" dirty="0"/>
              <a:t>добавлению деталей</a:t>
            </a:r>
            <a:r>
              <a:rPr lang="ru-RU" dirty="0"/>
              <a:t>, таких как </a:t>
            </a:r>
            <a:r>
              <a:rPr lang="ru-RU" b="1" dirty="0"/>
              <a:t>описание, порядок и размер</a:t>
            </a:r>
            <a:r>
              <a:rPr lang="ru-RU" dirty="0"/>
              <a:t>. Оценку размера элементов производят </a:t>
            </a:r>
            <a:r>
              <a:rPr lang="en" dirty="0"/>
              <a:t>Developers, </a:t>
            </a:r>
            <a:r>
              <a:rPr lang="ru-RU" dirty="0"/>
              <a:t>которые будут выполнять работу.</a:t>
            </a:r>
          </a:p>
          <a:p>
            <a:pPr>
              <a:lnSpc>
                <a:spcPct val="120000"/>
              </a:lnSpc>
            </a:pPr>
            <a:r>
              <a:rPr lang="en" dirty="0"/>
              <a:t>Product Owner </a:t>
            </a:r>
            <a:r>
              <a:rPr lang="ru-RU" dirty="0"/>
              <a:t>помогает команде понять элементы и обсуждая компромиссы.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15FE93-7F4C-E498-94E3-3E2E8343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13" y="1379220"/>
            <a:ext cx="4634687" cy="39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3BB6D-9445-3D4F-955A-6612F835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6"/>
            <a:ext cx="10515600" cy="900148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итерации</a:t>
            </a:r>
            <a:r>
              <a:rPr lang="en" dirty="0"/>
              <a:t> / </a:t>
            </a:r>
            <a:r>
              <a:rPr lang="ru-RU" dirty="0"/>
              <a:t>бэклог спринта (S</a:t>
            </a:r>
            <a:r>
              <a:rPr lang="en" dirty="0"/>
              <a:t>print Backlog)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82F9-E754-2447-A9FC-C8FA7EC2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538007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b="1" dirty="0"/>
              <a:t>Sprint Backlog</a:t>
            </a:r>
            <a:r>
              <a:rPr lang="en" dirty="0"/>
              <a:t> </a:t>
            </a:r>
            <a:r>
              <a:rPr lang="ru-RU" dirty="0"/>
              <a:t>состоит из </a:t>
            </a:r>
            <a:r>
              <a:rPr lang="ru-RU" b="1" dirty="0"/>
              <a:t>цели спринта</a:t>
            </a:r>
            <a:r>
              <a:rPr lang="en" b="1" dirty="0"/>
              <a:t> </a:t>
            </a:r>
            <a:r>
              <a:rPr lang="en" dirty="0"/>
              <a:t>(</a:t>
            </a:r>
            <a:r>
              <a:rPr lang="ru-RU" i="1" dirty="0"/>
              <a:t>почему</a:t>
            </a:r>
            <a:r>
              <a:rPr lang="ru-RU" dirty="0"/>
              <a:t>), набора элементов </a:t>
            </a:r>
            <a:r>
              <a:rPr lang="en" b="1" dirty="0"/>
              <a:t>Sprint Backlog </a:t>
            </a:r>
            <a:r>
              <a:rPr lang="en" dirty="0"/>
              <a:t>(</a:t>
            </a:r>
            <a:r>
              <a:rPr lang="ru-RU" i="1" dirty="0"/>
              <a:t>что</a:t>
            </a:r>
            <a:r>
              <a:rPr lang="ru-RU" dirty="0"/>
              <a:t>), а также осуществимого плана действий (набора технических задач) по поставке </a:t>
            </a:r>
            <a:r>
              <a:rPr lang="en" i="1" dirty="0"/>
              <a:t>Increment</a:t>
            </a:r>
            <a:r>
              <a:rPr lang="en" dirty="0"/>
              <a:t> (</a:t>
            </a:r>
            <a:r>
              <a:rPr lang="ru-RU" i="1" dirty="0"/>
              <a:t>как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План итерации — набор фич </a:t>
            </a:r>
            <a:r>
              <a:rPr lang="en-US" dirty="0"/>
              <a:t>(user story)</a:t>
            </a:r>
            <a:r>
              <a:rPr lang="ru-RU" dirty="0"/>
              <a:t> и задач (на которые фичи декомпозируются), которые команда собирается выполнить в итерацию.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План итерации поддерживается командой в актуальном состоянии в течение итерации.</a:t>
            </a:r>
            <a:endParaRPr lang="en" dirty="0"/>
          </a:p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ru-RU" dirty="0"/>
              <a:t>Чеклист: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Все видят план итерации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Для каждой фичи из бэклога указаны критерии приёмки / сценарий демонстрации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Каждая фича на плане декомпозируется в технические задачи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Оценки и приоритеты задач при необходимости корректируются членами команды в течение итерации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ru-RU" dirty="0"/>
              <a:t>Члены команды регулярно актуализируют план</a:t>
            </a:r>
          </a:p>
          <a:p>
            <a:pPr marL="0" indent="0">
              <a:lnSpc>
                <a:spcPct val="120000"/>
              </a:lnSpc>
              <a:spcBef>
                <a:spcPts val="2200"/>
              </a:spcBef>
              <a:buNone/>
            </a:pPr>
            <a:r>
              <a:rPr lang="ru-RU" b="1" dirty="0">
                <a:solidFill>
                  <a:schemeClr val="accent1"/>
                </a:solidFill>
              </a:rPr>
              <a:t>Приверженность: </a:t>
            </a:r>
            <a:r>
              <a:rPr lang="en" b="1" dirty="0">
                <a:solidFill>
                  <a:schemeClr val="accent1"/>
                </a:solidFill>
              </a:rPr>
              <a:t>Sprint Goal (</a:t>
            </a:r>
            <a:r>
              <a:rPr lang="ru-RU" b="1" dirty="0">
                <a:solidFill>
                  <a:schemeClr val="accent1"/>
                </a:solidFill>
              </a:rPr>
              <a:t>цель спринта</a:t>
            </a:r>
            <a:r>
              <a:rPr lang="en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4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2B2E2-863C-A14F-893F-25FB3563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r>
              <a:rPr lang="ru-RU" dirty="0"/>
              <a:t>Цель спринта (</a:t>
            </a:r>
            <a:r>
              <a:rPr lang="en" dirty="0"/>
              <a:t>Sprint Goal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8D8C-BED4-7B4E-9093-4F9ADAD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381760"/>
            <a:ext cx="7259320" cy="52730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Цель спринта (</a:t>
            </a:r>
            <a:r>
              <a:rPr lang="en" b="1" dirty="0"/>
              <a:t>Sprint Goal</a:t>
            </a:r>
            <a:r>
              <a:rPr lang="ru-RU" dirty="0"/>
              <a:t>)</a:t>
            </a:r>
            <a:r>
              <a:rPr lang="en" dirty="0"/>
              <a:t> — </a:t>
            </a:r>
            <a:r>
              <a:rPr lang="ru-RU" b="1" dirty="0"/>
              <a:t>единственная цель на </a:t>
            </a:r>
            <a:r>
              <a:rPr lang="en" b="1" dirty="0"/>
              <a:t>Sprint</a:t>
            </a:r>
            <a:r>
              <a:rPr lang="en" dirty="0"/>
              <a:t>. </a:t>
            </a:r>
            <a:r>
              <a:rPr lang="ru-RU" dirty="0"/>
              <a:t>Несмотря на то, что разработчики</a:t>
            </a:r>
            <a:r>
              <a:rPr lang="en" dirty="0"/>
              <a:t> </a:t>
            </a:r>
            <a:r>
              <a:rPr lang="ru-RU" dirty="0"/>
              <a:t>привержены цели спринта</a:t>
            </a:r>
            <a:r>
              <a:rPr lang="en" dirty="0"/>
              <a:t>, </a:t>
            </a:r>
            <a:r>
              <a:rPr lang="ru-RU" dirty="0"/>
              <a:t>она обеспечивает гибкость с точки зрения выбора конкретной работы, необходимой для ее достижения.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спринта обеспечивает </a:t>
            </a:r>
            <a:r>
              <a:rPr lang="ru-RU" b="1" dirty="0"/>
              <a:t>связность и сфокусированность</a:t>
            </a:r>
            <a:r>
              <a:rPr lang="ru-RU" dirty="0"/>
              <a:t>, побуждая команду</a:t>
            </a:r>
            <a:r>
              <a:rPr lang="en" dirty="0"/>
              <a:t> </a:t>
            </a:r>
            <a:r>
              <a:rPr lang="ru-RU" dirty="0"/>
              <a:t>работать совместно, а не над отдельными инициативами.</a:t>
            </a:r>
          </a:p>
          <a:p>
            <a:pPr>
              <a:lnSpc>
                <a:spcPct val="120000"/>
              </a:lnSpc>
            </a:pPr>
            <a:r>
              <a:rPr lang="ru-RU" dirty="0"/>
              <a:t>Цель спринта</a:t>
            </a:r>
            <a:r>
              <a:rPr lang="en" dirty="0"/>
              <a:t> </a:t>
            </a:r>
            <a:r>
              <a:rPr lang="ru-RU" dirty="0"/>
              <a:t>создается во время планирования спринта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Разработчики</a:t>
            </a:r>
            <a:r>
              <a:rPr lang="en" dirty="0"/>
              <a:t> </a:t>
            </a:r>
            <a:r>
              <a:rPr lang="ru-RU" dirty="0"/>
              <a:t>помнят о цели спринта</a:t>
            </a:r>
            <a:r>
              <a:rPr lang="en" dirty="0"/>
              <a:t> </a:t>
            </a:r>
            <a:r>
              <a:rPr lang="ru-RU" dirty="0"/>
              <a:t>в ходе работы над задачами</a:t>
            </a:r>
            <a:r>
              <a:rPr lang="en" dirty="0"/>
              <a:t>.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/>
              <a:t>Если работа не соответствует ожиданиям, они взаимодействуют с </a:t>
            </a:r>
            <a:r>
              <a:rPr lang="en" dirty="0"/>
              <a:t>Product Owner, </a:t>
            </a:r>
            <a:r>
              <a:rPr lang="ru-RU" dirty="0"/>
              <a:t>чтобы пересмотреть содержание </a:t>
            </a:r>
            <a:r>
              <a:rPr lang="en" dirty="0"/>
              <a:t>Sprint Backlog </a:t>
            </a:r>
            <a:r>
              <a:rPr lang="ru-RU" dirty="0"/>
              <a:t>в рамках спринта</a:t>
            </a:r>
            <a:r>
              <a:rPr lang="en" dirty="0"/>
              <a:t>, </a:t>
            </a:r>
            <a:r>
              <a:rPr lang="ru-RU" dirty="0"/>
              <a:t>не изменяя цель спринта</a:t>
            </a:r>
            <a:r>
              <a:rPr lang="en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03B676-BE31-CB60-E14A-B2C4AAC2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1682750"/>
            <a:ext cx="4559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5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5D647-A919-0A4D-AB80-5072DA8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532624"/>
            <a:ext cx="2808768" cy="5814460"/>
          </a:xfrm>
        </p:spPr>
        <p:txBody>
          <a:bodyPr vert="vert270" lIns="90000"/>
          <a:lstStyle/>
          <a:p>
            <a:pPr algn="ctr"/>
            <a:r>
              <a:rPr lang="ru-RU" dirty="0"/>
              <a:t>Как разработчики разрабатывают ПО?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11ADC9-A011-0047-86F2-D02BDA6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202812"/>
            <a:ext cx="8564501" cy="6423376"/>
          </a:xfrm>
        </p:spPr>
      </p:pic>
    </p:spTree>
    <p:extLst>
      <p:ext uri="{BB962C8B-B14F-4D97-AF65-F5344CB8AC3E}">
        <p14:creationId xmlns:p14="http://schemas.microsoft.com/office/powerpoint/2010/main" val="1176937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010DF-01CE-EE49-A0E9-BEFF07C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77" y="404911"/>
            <a:ext cx="10515600" cy="921415"/>
          </a:xfrm>
        </p:spPr>
        <p:txBody>
          <a:bodyPr/>
          <a:lstStyle/>
          <a:p>
            <a:r>
              <a:rPr lang="ru-RU" dirty="0"/>
              <a:t>Инкремент продукта (</a:t>
            </a:r>
            <a:r>
              <a:rPr lang="en-US" dirty="0"/>
              <a:t>Product Increment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DA277-2ADA-2240-AE83-97045263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77" y="1462580"/>
            <a:ext cx="10515600" cy="47984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" dirty="0"/>
              <a:t>Increment — </a:t>
            </a:r>
            <a:r>
              <a:rPr lang="ru-RU" dirty="0"/>
              <a:t>это конкретная ступенька к достижению </a:t>
            </a:r>
            <a:r>
              <a:rPr lang="en" dirty="0"/>
              <a:t>Product Goal.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Каждый </a:t>
            </a:r>
            <a:r>
              <a:rPr lang="en" dirty="0"/>
              <a:t>Increment </a:t>
            </a:r>
            <a:r>
              <a:rPr lang="ru-RU" dirty="0"/>
              <a:t>является дополнением ко всем предыдущим.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Чтобы предоставить ценность, </a:t>
            </a:r>
            <a:r>
              <a:rPr lang="en" dirty="0"/>
              <a:t>Increment </a:t>
            </a:r>
            <a:r>
              <a:rPr lang="ru-RU" dirty="0"/>
              <a:t>должен быть пригодным для использования.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В рамках одного </a:t>
            </a:r>
            <a:r>
              <a:rPr lang="en" dirty="0"/>
              <a:t>Sprint </a:t>
            </a:r>
            <a:r>
              <a:rPr lang="ru-RU" dirty="0"/>
              <a:t>можно создать несколько </a:t>
            </a:r>
            <a:r>
              <a:rPr lang="en" dirty="0"/>
              <a:t>Increments. </a:t>
            </a:r>
            <a:r>
              <a:rPr lang="ru-RU" dirty="0"/>
              <a:t>Итоговые </a:t>
            </a:r>
            <a:r>
              <a:rPr lang="en" dirty="0"/>
              <a:t>Increments </a:t>
            </a:r>
            <a:r>
              <a:rPr lang="ru-RU" dirty="0"/>
              <a:t>представляются в ходе </a:t>
            </a:r>
            <a:r>
              <a:rPr lang="en" dirty="0"/>
              <a:t>Sprint Review</a:t>
            </a:r>
          </a:p>
          <a:p>
            <a:pPr>
              <a:lnSpc>
                <a:spcPct val="120000"/>
              </a:lnSpc>
            </a:pPr>
            <a:r>
              <a:rPr lang="en" dirty="0"/>
              <a:t>Increment </a:t>
            </a:r>
            <a:r>
              <a:rPr lang="ru-RU" dirty="0"/>
              <a:t>может быть поставлен заинтересованным лицам еще до окончания </a:t>
            </a:r>
            <a:r>
              <a:rPr lang="en" dirty="0"/>
              <a:t>Sprint. Sprint Review </a:t>
            </a:r>
            <a:r>
              <a:rPr lang="ru-RU" dirty="0"/>
              <a:t>не должно считаться</a:t>
            </a:r>
            <a:br>
              <a:rPr lang="ru-RU" dirty="0"/>
            </a:br>
            <a:r>
              <a:rPr lang="ru-RU" dirty="0"/>
              <a:t>единственным моментом для поставки ценности.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ru-RU" dirty="0"/>
              <a:t>Работа не может считаться частью </a:t>
            </a:r>
            <a:r>
              <a:rPr lang="en" dirty="0"/>
              <a:t>Increment, </a:t>
            </a:r>
            <a:r>
              <a:rPr lang="ru-RU" dirty="0"/>
              <a:t>если она не</a:t>
            </a:r>
            <a:br>
              <a:rPr lang="ru-RU" dirty="0"/>
            </a:br>
            <a:r>
              <a:rPr lang="ru-RU" dirty="0"/>
              <a:t>соответствует </a:t>
            </a:r>
            <a:r>
              <a:rPr lang="ru-RU" dirty="0">
                <a:solidFill>
                  <a:schemeClr val="accent1"/>
                </a:solidFill>
              </a:rPr>
              <a:t>определению готовности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Definition of Done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20BDE-38D9-1A70-A480-46BDD360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76" y="4609182"/>
            <a:ext cx="2998424" cy="22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0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63B3F-467F-499F-5D11-57E55886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готовности</a:t>
            </a:r>
            <a:br>
              <a:rPr lang="ru-RU" dirty="0"/>
            </a:br>
            <a:r>
              <a:rPr lang="en-US" dirty="0"/>
              <a:t>Definition of Done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700426B-EAF5-06FC-FEA6-07420130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Определение готовности (критерии готовности) — это формальное описание состояния инкремента продукта или технических задач</a:t>
            </a:r>
            <a:r>
              <a:rPr lang="en" dirty="0"/>
              <a:t>, </a:t>
            </a:r>
            <a:r>
              <a:rPr lang="ru-RU" dirty="0"/>
              <a:t>при котором они соответствуют требованиям качества, предъявляемым продукту.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Примеры </a:t>
            </a:r>
            <a:r>
              <a:rPr lang="en" dirty="0"/>
              <a:t>DoD </a:t>
            </a:r>
            <a:r>
              <a:rPr lang="ru-RU" dirty="0"/>
              <a:t>для </a:t>
            </a:r>
            <a:r>
              <a:rPr lang="en" dirty="0"/>
              <a:t>User Story</a:t>
            </a:r>
            <a:r>
              <a:rPr lang="ru-RU" dirty="0"/>
              <a:t> / тех. задач</a:t>
            </a:r>
            <a:r>
              <a:rPr lang="en" dirty="0"/>
              <a:t>: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Написаны и успешно проходят </a:t>
            </a:r>
            <a:r>
              <a:rPr lang="en" dirty="0"/>
              <a:t>unit</a:t>
            </a:r>
            <a:r>
              <a:rPr lang="ru-RU" dirty="0"/>
              <a:t>-тесты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Проведено </a:t>
            </a:r>
            <a:r>
              <a:rPr lang="en-US" dirty="0"/>
              <a:t>Code review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Написана краткая справка для пользователя по новым фичам</a:t>
            </a:r>
            <a:endParaRPr lang="en-US" dirty="0"/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Фича /</a:t>
            </a:r>
            <a:r>
              <a:rPr lang="en-US" dirty="0"/>
              <a:t> </a:t>
            </a:r>
            <a:r>
              <a:rPr lang="ru-RU" dirty="0"/>
              <a:t>страница добавлена в меню сайта </a:t>
            </a:r>
            <a:r>
              <a:rPr lang="en-US" dirty="0"/>
              <a:t>/ </a:t>
            </a:r>
            <a:r>
              <a:rPr lang="ru-RU" dirty="0"/>
              <a:t>приложения</a:t>
            </a:r>
          </a:p>
          <a:p>
            <a:pPr marL="360000" indent="-360000">
              <a:lnSpc>
                <a:spcPct val="12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dirty="0"/>
              <a:t>Новые классы / таблицы / поля в БД описаны во внутренней системе документации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Definition of Done </a:t>
            </a:r>
            <a:r>
              <a:rPr lang="ru-RU" dirty="0"/>
              <a:t>уточняется в том числе во время ретроспективы.</a:t>
            </a:r>
          </a:p>
        </p:txBody>
      </p:sp>
    </p:spTree>
    <p:extLst>
      <p:ext uri="{BB962C8B-B14F-4D97-AF65-F5344CB8AC3E}">
        <p14:creationId xmlns:p14="http://schemas.microsoft.com/office/powerpoint/2010/main" val="636673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85608-19C5-3F41-2BAA-459B003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8" y="4024578"/>
            <a:ext cx="4317402" cy="28334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D4F9B-3125-F247-AFF6-789E28B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365125"/>
            <a:ext cx="10515600" cy="772559"/>
          </a:xfrm>
        </p:spPr>
        <p:txBody>
          <a:bodyPr/>
          <a:lstStyle/>
          <a:p>
            <a:r>
              <a:rPr lang="ru-RU" dirty="0"/>
              <a:t>Доска задач (</a:t>
            </a:r>
            <a:r>
              <a:rPr lang="en" dirty="0"/>
              <a:t>Task Board)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0C1A7-4C47-054A-A295-B4796F15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137684"/>
            <a:ext cx="10758377" cy="535519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Физическая или электронная доска, на которой отражены задачи с их статусами. Пространство доски поделено на колонки:</a:t>
            </a:r>
          </a:p>
          <a:p>
            <a:pPr>
              <a:lnSpc>
                <a:spcPct val="120000"/>
              </a:lnSpc>
            </a:pPr>
            <a:r>
              <a:rPr lang="en" dirty="0"/>
              <a:t>To Do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en" dirty="0"/>
              <a:t>)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Прикрепляем карточки в этой колонке так, чтобы карточки с задачами находились рядом с соответствующими карточками фич.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" dirty="0"/>
              <a:t>In Progress — </a:t>
            </a:r>
            <a:r>
              <a:rPr lang="ru-RU" dirty="0"/>
              <a:t>для задач, которые находятся в работе.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Обязательно отмечается ответственный (ответственные).</a:t>
            </a:r>
          </a:p>
          <a:p>
            <a:pPr>
              <a:lnSpc>
                <a:spcPct val="120000"/>
              </a:lnSpc>
            </a:pPr>
            <a:r>
              <a:rPr lang="en" dirty="0"/>
              <a:t>Done</a:t>
            </a:r>
            <a:r>
              <a:rPr lang="ru-RU" dirty="0"/>
              <a:t> — для сделанных задач, готовых к Демо</a:t>
            </a:r>
          </a:p>
          <a:p>
            <a:pPr>
              <a:lnSpc>
                <a:spcPct val="120000"/>
              </a:lnSpc>
            </a:pPr>
            <a:r>
              <a:rPr lang="ru-RU" dirty="0"/>
              <a:t>Любые дополнительные колонки: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Тестирование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review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Написание документации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3753538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DEA74-F7C3-2944-A43B-637E76E0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06" y="1031358"/>
            <a:ext cx="6621563" cy="4805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BFF5-832A-0C4F-BD1B-4795AFD4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3" y="354494"/>
            <a:ext cx="10698126" cy="836354"/>
          </a:xfrm>
        </p:spPr>
        <p:txBody>
          <a:bodyPr>
            <a:normAutofit/>
          </a:bodyPr>
          <a:lstStyle/>
          <a:p>
            <a:r>
              <a:rPr lang="ru-RU" sz="3600" b="1" dirty="0"/>
              <a:t>Производительность / скорость команды (</a:t>
            </a:r>
            <a:r>
              <a:rPr lang="en" sz="3600" b="1" dirty="0"/>
              <a:t>Velocity)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515B1-85F5-F043-9A7D-6EEDCC44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67" y="1403498"/>
            <a:ext cx="4850219" cy="480536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Скорость команды рассчитывается как сумма оценок фич, которые были сделаны командой за итерацию.</a:t>
            </a:r>
          </a:p>
          <a:p>
            <a:pPr>
              <a:lnSpc>
                <a:spcPct val="120000"/>
              </a:lnSpc>
              <a:spcBef>
                <a:spcPts val="2200"/>
              </a:spcBef>
            </a:pPr>
            <a:r>
              <a:rPr lang="ru-RU" dirty="0"/>
              <a:t>Скорость рассчитывается после каждой итерации</a:t>
            </a:r>
          </a:p>
          <a:p>
            <a:pPr>
              <a:lnSpc>
                <a:spcPct val="120000"/>
              </a:lnSpc>
            </a:pPr>
            <a:r>
              <a:rPr lang="ru-RU" dirty="0"/>
              <a:t>В расчёте скорости учитываются только те фичи, которые удовлетворяют критерию готовности (</a:t>
            </a:r>
            <a:r>
              <a:rPr lang="en" dirty="0"/>
              <a:t>definition of done)</a:t>
            </a:r>
          </a:p>
          <a:p>
            <a:pPr>
              <a:lnSpc>
                <a:spcPct val="120000"/>
              </a:lnSpc>
            </a:pPr>
            <a:r>
              <a:rPr lang="ru-RU" dirty="0"/>
              <a:t>Скорость используется для планирования итерации и долгосрочного планирования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3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7BED7-BFB3-2747-80B5-850C895D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046" y="4221124"/>
            <a:ext cx="5696954" cy="26368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6F81-DD5F-294C-9335-24A8241B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1" y="237533"/>
            <a:ext cx="10515600" cy="889517"/>
          </a:xfrm>
        </p:spPr>
        <p:txBody>
          <a:bodyPr/>
          <a:lstStyle/>
          <a:p>
            <a:r>
              <a:rPr lang="ru-RU" dirty="0"/>
              <a:t>Диаграмма сгорания (</a:t>
            </a:r>
            <a:r>
              <a:rPr lang="en" dirty="0"/>
              <a:t>Burndown chart)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24A55-30FE-8449-9511-562293D2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81" y="1254642"/>
            <a:ext cx="10835879" cy="334925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Диаграмма Сгорания Работ Спринта визуально показывает прогресс Команды в </a:t>
            </a:r>
            <a:r>
              <a:rPr lang="en-US" dirty="0"/>
              <a:t>story</a:t>
            </a:r>
            <a:r>
              <a:rPr lang="ru-RU" dirty="0"/>
              <a:t> </a:t>
            </a:r>
            <a:r>
              <a:rPr lang="en-US" dirty="0"/>
              <a:t>points </a:t>
            </a:r>
            <a:r>
              <a:rPr lang="ru-RU" dirty="0"/>
              <a:t>по дням спринта.</a:t>
            </a:r>
          </a:p>
          <a:p>
            <a:pPr>
              <a:lnSpc>
                <a:spcPct val="120000"/>
              </a:lnSpc>
            </a:pPr>
            <a:r>
              <a:rPr lang="ru-RU" dirty="0"/>
              <a:t>Показывает сколько еще остается сделать.</a:t>
            </a:r>
          </a:p>
          <a:p>
            <a:pPr>
              <a:lnSpc>
                <a:spcPct val="120000"/>
              </a:lnSpc>
            </a:pPr>
            <a:r>
              <a:rPr lang="ru-RU" dirty="0"/>
              <a:t>Диаграмма позволяет Команде прогнозировать успех Спринта и предпринимать меры, если она не успевает доделать работу к концу спринта.</a:t>
            </a:r>
          </a:p>
          <a:p>
            <a:pPr>
              <a:lnSpc>
                <a:spcPct val="120000"/>
              </a:lnSpc>
            </a:pPr>
            <a:r>
              <a:rPr lang="ru-RU" dirty="0"/>
              <a:t>Вначале итерации эта сумма равна сумме всех оценок всех задач.</a:t>
            </a:r>
          </a:p>
          <a:p>
            <a:pPr>
              <a:lnSpc>
                <a:spcPct val="120000"/>
              </a:lnSpc>
            </a:pPr>
            <a:r>
              <a:rPr lang="ru-RU" dirty="0"/>
              <a:t>Каждый день в одно и то же время (например, перед дейли) скрам-мастер рассчитывает новую точку и ставит её на диаграмме.</a:t>
            </a:r>
            <a:br>
              <a:rPr lang="ru-RU" dirty="0">
                <a:hlinkClick r:id="rId3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458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A93D-6A56-D49B-48C0-282557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реализация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5E85-B8E4-27AB-7737-7F73419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047" y="1690688"/>
            <a:ext cx="4883971" cy="29673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классическом подходе каждая команда (или человек) отвечает за свой слой торта и делает его от начала до конца</a:t>
            </a:r>
          </a:p>
          <a:p>
            <a:pPr>
              <a:lnSpc>
                <a:spcPct val="120000"/>
              </a:lnSpc>
            </a:pPr>
            <a:r>
              <a:rPr lang="ru-RU" dirty="0"/>
              <a:t>В </a:t>
            </a:r>
            <a:r>
              <a:rPr lang="en-US" dirty="0"/>
              <a:t>scrum </a:t>
            </a:r>
            <a:r>
              <a:rPr lang="ru-RU" dirty="0"/>
              <a:t>команда отвечает за все слои торта, но делает торт кусочками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26C30-1E39-4336-5FC0-8660C609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709514"/>
            <a:ext cx="6244295" cy="4495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30C522-5891-A395-C1DE-FACB0F9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796974"/>
            <a:ext cx="4165226" cy="19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4B0DA-91D8-F9BE-07E2-6026BBAC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67" y="2259106"/>
            <a:ext cx="6828533" cy="4570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14DDE-3842-E42A-26FE-68FF841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ru-RU" dirty="0"/>
              <a:t>и масштабирование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67F65-F418-4FB3-472B-3D6E2903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Scrum of Scrums</a:t>
            </a:r>
          </a:p>
          <a:p>
            <a:pPr>
              <a:lnSpc>
                <a:spcPct val="100000"/>
              </a:lnSpc>
            </a:pPr>
            <a:r>
              <a:rPr lang="en-US" dirty="0"/>
              <a:t>LeSS (</a:t>
            </a:r>
            <a:r>
              <a:rPr lang="e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Large-Scale Scrum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Scaled Agile Framework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Disciplined Agile Delivery</a:t>
            </a:r>
          </a:p>
          <a:p>
            <a:pPr>
              <a:lnSpc>
                <a:spcPct val="100000"/>
              </a:lnSpc>
            </a:pPr>
            <a:r>
              <a:rPr lang="e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2BBDC-9C74-D3DD-3085-C6F578DB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67" y="5557"/>
            <a:ext cx="3689158" cy="26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0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B7D02-60DF-B64A-B616-826C3C3E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45" y="243206"/>
            <a:ext cx="10609521" cy="687498"/>
          </a:xfrm>
        </p:spPr>
        <p:txBody>
          <a:bodyPr>
            <a:normAutofit fontScale="90000"/>
          </a:bodyPr>
          <a:lstStyle/>
          <a:p>
            <a:r>
              <a:rPr lang="en" dirty="0"/>
              <a:t>Scrum — </a:t>
            </a:r>
            <a:r>
              <a:rPr lang="ru-RU" dirty="0"/>
              <a:t>это не для всех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AE0A7-FC73-2248-92E9-133BBF51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79119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Scrum </a:t>
            </a:r>
            <a:r>
              <a:rPr lang="ru-RU" dirty="0"/>
              <a:t>не подходит, если: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Если </a:t>
            </a:r>
            <a:r>
              <a:rPr lang="en-US" b="1" dirty="0"/>
              <a:t>Scrum </a:t>
            </a:r>
            <a:r>
              <a:rPr lang="ru-RU" b="1" dirty="0"/>
              <a:t>избыточен и продукт слишком простой</a:t>
            </a:r>
            <a:r>
              <a:rPr lang="ru-RU" dirty="0"/>
              <a:t>. Если задачу можно просчитать от начала до конца, а полезность результата зависит от точного выполнения плана или алгоритма, то смысла работать по </a:t>
            </a:r>
            <a:r>
              <a:rPr lang="en" dirty="0"/>
              <a:t>Scrum </a:t>
            </a:r>
            <a:r>
              <a:rPr lang="ru-RU" dirty="0"/>
              <a:t>нет никакого. Это просто будут неоправданные расходы на формирование выделенной под продукт команды, на </a:t>
            </a:r>
            <a:r>
              <a:rPr lang="en" dirty="0"/>
              <a:t>Scrum-</a:t>
            </a:r>
            <a:r>
              <a:rPr lang="ru-RU" dirty="0"/>
              <a:t>мастера, на проведение встреч этой командой и т.д.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Стоимость ошибки не должна быть слишком большой</a:t>
            </a:r>
            <a:r>
              <a:rPr lang="ru-RU" dirty="0"/>
              <a:t>. </a:t>
            </a:r>
            <a:r>
              <a:rPr lang="en" dirty="0"/>
              <a:t>Scrum </a:t>
            </a:r>
            <a:r>
              <a:rPr lang="ru-RU" dirty="0"/>
              <a:t>изначально предполагает, что мы многого не знаем на старте и в процессе работы. Поэтому работа идет итерациями: сделали шаг, проверили наше понимание потребности заказчика, и если все хорошо, идем дальше. Если нет — переделываем. То есть, переделки заложены в самом процессе, ради быстрого движения в правильном направлении. По </a:t>
            </a:r>
            <a:r>
              <a:rPr lang="en" dirty="0"/>
              <a:t>Scrum </a:t>
            </a:r>
            <a:r>
              <a:rPr lang="ru-RU" dirty="0"/>
              <a:t>нельзя, например, </a:t>
            </a:r>
            <a:r>
              <a:rPr lang="ru-RU" u="sng" dirty="0"/>
              <a:t>построить ядерный реактор</a:t>
            </a:r>
            <a:r>
              <a:rPr lang="ru-RU" dirty="0"/>
              <a:t> или </a:t>
            </a:r>
            <a:r>
              <a:rPr lang="ru-RU" strike="sngStrike" dirty="0"/>
              <a:t>запустить ракету в космос</a:t>
            </a:r>
            <a:r>
              <a:rPr lang="ru-RU" dirty="0"/>
              <a:t> или </a:t>
            </a:r>
            <a:r>
              <a:rPr lang="ru-RU" u="sng" dirty="0"/>
              <a:t>сделать хирургическую операцию</a:t>
            </a:r>
            <a:r>
              <a:rPr lang="ru-RU" dirty="0"/>
              <a:t>, так как цена ошибки будет слишком большой.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Заказчик должен быть готов вовлекаться в процесс и давать обратную связь</a:t>
            </a:r>
            <a:r>
              <a:rPr lang="ru-RU" dirty="0"/>
              <a:t>. Если он просто ставит ТЗ, затем отстраняется и появляется только в конце, чтобы принять работу, то ничего не получится. </a:t>
            </a:r>
            <a:r>
              <a:rPr lang="en" dirty="0"/>
              <a:t>Scrum </a:t>
            </a:r>
            <a:r>
              <a:rPr lang="ru-RU" dirty="0"/>
              <a:t>построен на плотном общении с заказчиком и вовлечении его в корректировку направления движения.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415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1FE0-28BF-E24E-B36F-7E4ECB01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/>
          <a:lstStyle/>
          <a:p>
            <a:r>
              <a:rPr lang="en" dirty="0"/>
              <a:t>Scrum </a:t>
            </a:r>
            <a:r>
              <a:rPr lang="ru-RU" dirty="0"/>
              <a:t>без </a:t>
            </a:r>
            <a:r>
              <a:rPr lang="en" dirty="0"/>
              <a:t>Agile: </a:t>
            </a:r>
            <a:r>
              <a:rPr lang="ru-RU" dirty="0"/>
              <a:t>карго-культ </a:t>
            </a:r>
            <a:r>
              <a:rPr lang="en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81E5B-6483-1B40-A1B1-179D4029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2"/>
            <a:ext cx="10515600" cy="483726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«</a:t>
            </a:r>
            <a:r>
              <a:rPr lang="ru-RU" b="1" dirty="0"/>
              <a:t>СкрамНо</a:t>
            </a:r>
            <a:r>
              <a:rPr lang="ru-RU" dirty="0"/>
              <a:t>» — у нас Скрам, но… (мы не делаем того и того)</a:t>
            </a:r>
          </a:p>
          <a:p>
            <a:pPr marL="0" indent="0">
              <a:lnSpc>
                <a:spcPct val="120000"/>
              </a:lnSpc>
              <a:spcBef>
                <a:spcPts val="2200"/>
              </a:spcBef>
              <a:buNone/>
            </a:pPr>
            <a:r>
              <a:rPr lang="ru-RU" dirty="0"/>
              <a:t>Зачастую переход к </a:t>
            </a:r>
            <a:r>
              <a:rPr lang="en" dirty="0"/>
              <a:t>Scrum </a:t>
            </a:r>
            <a:r>
              <a:rPr lang="ru-RU" dirty="0"/>
              <a:t>ассоциируется исключительно с 4-мя встречами (ежедневный скрам, планирование, обзор и ретроспектива спринта) и со </a:t>
            </a:r>
            <a:r>
              <a:rPr lang="en-US" dirty="0"/>
              <a:t>Scrum-</a:t>
            </a:r>
            <a:r>
              <a:rPr lang="ru-RU" dirty="0"/>
              <a:t>досками.</a:t>
            </a:r>
            <a:br>
              <a:rPr lang="ru-RU" dirty="0"/>
            </a:br>
            <a:r>
              <a:rPr lang="ru-RU" dirty="0"/>
              <a:t>Формально все вроде бы соблюдают методику, но вот про ценности </a:t>
            </a:r>
            <a:r>
              <a:rPr lang="en" dirty="0"/>
              <a:t>Agile </a:t>
            </a:r>
            <a:r>
              <a:rPr lang="ru-RU" dirty="0"/>
              <a:t>забывают. Дмитрий Павлов в своей статье «Антипаттерны </a:t>
            </a:r>
            <a:r>
              <a:rPr lang="en" dirty="0"/>
              <a:t>Agile-</a:t>
            </a:r>
            <a:r>
              <a:rPr lang="ru-RU" dirty="0"/>
              <a:t>команд» называет подобное поведение «</a:t>
            </a:r>
            <a:r>
              <a:rPr lang="en" b="1" dirty="0"/>
              <a:t>Scrum-</a:t>
            </a:r>
            <a:r>
              <a:rPr lang="ru-RU" b="1" dirty="0"/>
              <a:t>турбацией</a:t>
            </a:r>
            <a:r>
              <a:rPr lang="ru-RU" dirty="0"/>
              <a:t>».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ru-RU" dirty="0"/>
            </a:b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Например, демонстрационная часть обзора спринта превращается в отчет руководству. Начальник может на обзоре просто ругать команду за несоответствие между ТЗ и результатом — вместо того, чтобы вместе с командой договориться о следующих шагах и стимулировать команду следовать потребностям бизнеса. А ведь одна из задач обзора спринта как раз в том, чтобы 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наладить сотрудничество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между теми, кто создает продукт и теми, кто его будет использовать или продавать.</a:t>
            </a:r>
          </a:p>
        </p:txBody>
      </p:sp>
    </p:spTree>
    <p:extLst>
      <p:ext uri="{BB962C8B-B14F-4D97-AF65-F5344CB8AC3E}">
        <p14:creationId xmlns:p14="http://schemas.microsoft.com/office/powerpoint/2010/main" val="2619985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71166-33E3-3845-AE22-E5BAC95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13841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C19BD-2A4A-5149-8FF4-3214691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8" y="482085"/>
            <a:ext cx="5555512" cy="798075"/>
          </a:xfrm>
        </p:spPr>
        <p:txBody>
          <a:bodyPr>
            <a:normAutofit fontScale="90000"/>
          </a:bodyPr>
          <a:lstStyle/>
          <a:p>
            <a:r>
              <a:rPr lang="ru-RU" dirty="0"/>
              <a:t>Водопадные процессы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BC1377-AB18-B34C-8946-0AEBFF30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563" y="2099207"/>
            <a:ext cx="5217346" cy="26037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9D65-6D7F-3446-A925-15F7C9A37091}"/>
              </a:ext>
            </a:extLst>
          </p:cNvPr>
          <p:cNvSpPr txBox="1"/>
          <p:nvPr/>
        </p:nvSpPr>
        <p:spPr>
          <a:xfrm>
            <a:off x="5538006" y="1315484"/>
            <a:ext cx="64750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Долго</a:t>
            </a:r>
            <a:r>
              <a:rPr lang="ru-RU" sz="2000" dirty="0"/>
              <a:t> ждать от идеи до готового продукта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заказчика нет возможности ознакомится с системой заранее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У пользователя нет возможности привыкнуть к продукту постепенно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Очень </a:t>
            </a:r>
            <a:r>
              <a:rPr lang="ru-RU" sz="2000" b="1" dirty="0"/>
              <a:t>не любит изменения </a:t>
            </a:r>
            <a:r>
              <a:rPr lang="ru-RU" sz="2000" dirty="0"/>
              <a:t>требований к продукту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Изменения вносить очень дорого и сложно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самолётом</a:t>
            </a:r>
          </a:p>
          <a:p>
            <a:pPr marL="742950" lvl="1" indent="-285750">
              <a:buFontTx/>
              <a:buChar char="-"/>
            </a:pPr>
            <a:r>
              <a:rPr lang="ru-RU" sz="2000" i="1" dirty="0"/>
              <a:t>пример с </a:t>
            </a:r>
            <a:r>
              <a:rPr lang="en-US" sz="2000" i="1" dirty="0"/>
              <a:t>NASA</a:t>
            </a:r>
            <a:endParaRPr lang="ru-RU" sz="2000" i="1" dirty="0"/>
          </a:p>
          <a:p>
            <a:pPr marL="285750" indent="-285750">
              <a:buFontTx/>
              <a:buChar char="-"/>
            </a:pPr>
            <a:r>
              <a:rPr lang="ru-RU" sz="2000" dirty="0"/>
              <a:t>Большие </a:t>
            </a:r>
            <a:r>
              <a:rPr lang="ru-RU" sz="2000" b="1" dirty="0"/>
              <a:t>риски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На выходе можем получить совсем не то, что хотел заказчик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Технологические риски (технология не взлетела)</a:t>
            </a:r>
          </a:p>
          <a:p>
            <a:pPr marL="285750" indent="-285750">
              <a:buFontTx/>
              <a:buChar char="-"/>
            </a:pPr>
            <a:r>
              <a:rPr lang="ru-RU" sz="2000" b="1" dirty="0"/>
              <a:t>Дорого</a:t>
            </a:r>
          </a:p>
          <a:p>
            <a:pPr marL="742950" lvl="1" indent="-285750">
              <a:buFontTx/>
              <a:buChar char="-"/>
            </a:pPr>
            <a:r>
              <a:rPr lang="ru-RU" sz="2000" dirty="0"/>
              <a:t>Разработчик закладывает дополнительную стоимость для страховки рисков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0CD6-E030-0074-E0BC-A028F3651504}"/>
              </a:ext>
            </a:extLst>
          </p:cNvPr>
          <p:cNvSpPr txBox="1"/>
          <p:nvPr/>
        </p:nvSpPr>
        <p:spPr>
          <a:xfrm>
            <a:off x="1285875" y="5521958"/>
            <a:ext cx="326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Fix-price</a:t>
            </a:r>
            <a:r>
              <a:rPr lang="en-US" sz="2000" dirty="0"/>
              <a:t> vs </a:t>
            </a:r>
            <a:r>
              <a:rPr lang="en-US" sz="2000" b="1" dirty="0"/>
              <a:t>Time &amp; Material</a:t>
            </a:r>
            <a:br>
              <a:rPr lang="ru-RU" sz="2000" b="1" dirty="0"/>
            </a:br>
            <a:r>
              <a:rPr lang="en-US" sz="2000" dirty="0"/>
              <a:t>FP: Presale </a:t>
            </a:r>
            <a:r>
              <a:rPr lang="ru-RU" sz="2000" dirty="0"/>
              <a:t>по полугода</a:t>
            </a:r>
          </a:p>
        </p:txBody>
      </p:sp>
    </p:spTree>
    <p:extLst>
      <p:ext uri="{BB962C8B-B14F-4D97-AF65-F5344CB8AC3E}">
        <p14:creationId xmlns:p14="http://schemas.microsoft.com/office/powerpoint/2010/main" val="13794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90D56-2828-6341-B010-6E903A84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88" y="620536"/>
            <a:ext cx="10178024" cy="6237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AC78E-44B7-9546-8CB0-7CE51974F76A}"/>
              </a:ext>
            </a:extLst>
          </p:cNvPr>
          <p:cNvSpPr txBox="1"/>
          <p:nvPr/>
        </p:nvSpPr>
        <p:spPr>
          <a:xfrm>
            <a:off x="434897" y="312233"/>
            <a:ext cx="301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 снизить риски с помощью итеративной разработки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871B9-4C19-AC9D-3D8B-CDCDE9845830}"/>
              </a:ext>
            </a:extLst>
          </p:cNvPr>
          <p:cNvSpPr txBox="1"/>
          <p:nvPr/>
        </p:nvSpPr>
        <p:spPr>
          <a:xfrm>
            <a:off x="9127174" y="6092937"/>
            <a:ext cx="28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 Price vs Time &amp; Material</a:t>
            </a:r>
            <a:endParaRPr lang="ru-RU" b="1" dirty="0"/>
          </a:p>
          <a:p>
            <a:pPr lvl="1"/>
            <a:r>
              <a:rPr lang="en-US" dirty="0"/>
              <a:t>FP: Presale </a:t>
            </a:r>
            <a:r>
              <a:rPr lang="ru-RU" dirty="0"/>
              <a:t>по полгода</a:t>
            </a:r>
          </a:p>
        </p:txBody>
      </p:sp>
    </p:spTree>
    <p:extLst>
      <p:ext uri="{BB962C8B-B14F-4D97-AF65-F5344CB8AC3E}">
        <p14:creationId xmlns:p14="http://schemas.microsoft.com/office/powerpoint/2010/main" val="15279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F693-34BF-284F-B6F7-0DABC21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48" y="117514"/>
            <a:ext cx="10695303" cy="1151440"/>
          </a:xfrm>
        </p:spPr>
        <p:txBody>
          <a:bodyPr/>
          <a:lstStyle/>
          <a:p>
            <a:r>
              <a:rPr lang="ru-RU" dirty="0"/>
              <a:t>Модель Кеневин (</a:t>
            </a:r>
            <a:r>
              <a:rPr lang="en-US" dirty="0"/>
              <a:t>Cynefin</a:t>
            </a:r>
            <a:r>
              <a:rPr lang="ru-RU" dirty="0"/>
              <a:t>)</a:t>
            </a:r>
            <a:br>
              <a:rPr lang="en-US" dirty="0"/>
            </a:b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5 типов сложности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запутанности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C1359-158F-2243-BEB7-A5697F5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7" y="1374946"/>
            <a:ext cx="9113688" cy="52517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80FAC-268C-864A-B8E3-224039F5A93A}"/>
              </a:ext>
            </a:extLst>
          </p:cNvPr>
          <p:cNvSpPr txBox="1"/>
          <p:nvPr/>
        </p:nvSpPr>
        <p:spPr>
          <a:xfrm>
            <a:off x="9000781" y="587828"/>
            <a:ext cx="2923586" cy="591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действуем?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Простые системы</a:t>
            </a:r>
            <a:r>
              <a:rPr lang="ru-RU" sz="2000" dirty="0"/>
              <a:t> — действуем </a:t>
            </a:r>
            <a:r>
              <a:rPr lang="ru-RU" sz="2000" b="1" dirty="0"/>
              <a:t>по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Сложные</a:t>
            </a:r>
            <a:r>
              <a:rPr lang="ru-RU" sz="2000" dirty="0"/>
              <a:t> — </a:t>
            </a:r>
            <a:r>
              <a:rPr lang="ru-RU" sz="2000" b="1" dirty="0"/>
              <a:t>классическое управление проектами</a:t>
            </a:r>
            <a:r>
              <a:rPr lang="ru-RU" sz="2000" dirty="0"/>
              <a:t>, мир экспертов</a:t>
            </a:r>
            <a:r>
              <a:rPr lang="en-US" sz="2000" dirty="0"/>
              <a:t>, </a:t>
            </a:r>
            <a:r>
              <a:rPr lang="ru-RU" sz="2000" dirty="0"/>
              <a:t>водопадные модели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Запутанные</a:t>
            </a:r>
            <a:r>
              <a:rPr lang="ru-RU" sz="2000" dirty="0"/>
              <a:t> — </a:t>
            </a:r>
            <a:r>
              <a:rPr lang="en-US" sz="2000" b="1" dirty="0"/>
              <a:t>Scrum, Agile</a:t>
            </a:r>
            <a:r>
              <a:rPr lang="ru-RU" sz="2000" b="1" dirty="0"/>
              <a:t>, </a:t>
            </a:r>
            <a:r>
              <a:rPr lang="en-US" sz="2000" b="1" dirty="0"/>
              <a:t>XP</a:t>
            </a:r>
            <a:r>
              <a:rPr lang="en-US" sz="2000" dirty="0"/>
              <a:t> </a:t>
            </a:r>
            <a:r>
              <a:rPr lang="ru-RU" sz="2000" dirty="0"/>
              <a:t>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Хаотичные</a:t>
            </a:r>
            <a:r>
              <a:rPr lang="ru-RU" sz="2000" dirty="0"/>
              <a:t> — быстрое принятие рискованных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28070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6A3F2-850C-3DFC-1CDA-C7197453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/>
          <a:lstStyle/>
          <a:p>
            <a:r>
              <a:rPr lang="en" dirty="0"/>
              <a:t>Cynefin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47A7-A58F-FC38-53EA-584DECC1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82030"/>
            <a:ext cx="10725615" cy="553408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Модель «Кеневин» (</a:t>
            </a:r>
            <a:r>
              <a:rPr lang="en" dirty="0"/>
              <a:t>Cynefin framework) – </a:t>
            </a:r>
            <a:r>
              <a:rPr lang="ru-RU" dirty="0"/>
              <a:t>инструмент для определения оптимального способа управления в системе с учетом степени ее сложности. В модели «Кеневин» выделено 5 типов систем: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Простая система </a:t>
            </a:r>
            <a:r>
              <a:rPr lang="ru-RU" dirty="0"/>
              <a:t>обладает простыми причинно-следственными связями и лучшими практиками достижения результатов. Она управляется по алгоритму «Ощути – </a:t>
            </a:r>
            <a:r>
              <a:rPr lang="ru-RU" dirty="0" err="1"/>
              <a:t>Категоризируй</a:t>
            </a:r>
            <a:r>
              <a:rPr lang="ru-RU" dirty="0"/>
              <a:t> – Реагируй». В этой системе удобно работать по классической водопадной методологии.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Сложная система </a:t>
            </a:r>
            <a:r>
              <a:rPr lang="ru-RU" dirty="0"/>
              <a:t>отличается ростом количества взаимосвязей, здесь нет лучших практик, но зато есть много хороших и взаимозаменяемых, поэтому такой тип считается экспертной средой. Управлять системой можно по алгоритму «Ощути – Анализируй – Реагируй», вооружившись </a:t>
            </a:r>
            <a:r>
              <a:rPr lang="en" dirty="0"/>
              <a:t>PMI, RUP, Prince2.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Запутанная система </a:t>
            </a:r>
            <a:r>
              <a:rPr lang="ru-RU" dirty="0"/>
              <a:t>поражает количеством взаимосвязей. В такой системе приходится самим изобретать практики достижения результатов. Поэтому в ней работают по алгоритму «Исследуй – Ощути – Реагируй», двигаясь по </a:t>
            </a:r>
            <a:r>
              <a:rPr lang="en" dirty="0"/>
              <a:t>agile.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Хаотическая система</a:t>
            </a:r>
            <a:r>
              <a:rPr lang="ru-RU" dirty="0"/>
              <a:t> – состояние крайней нестабильности, где нет времени формулировать гипотезы. Поэтому приходится «тушить пожар» по алгоритму «Действуй – Ощути – Реагируй», стремясь перевести систему к состоянию более предсказуемых типов.</a:t>
            </a:r>
          </a:p>
          <a:p>
            <a:pPr>
              <a:lnSpc>
                <a:spcPct val="120000"/>
              </a:lnSpc>
            </a:pPr>
            <a:r>
              <a:rPr lang="ru-RU" b="1" dirty="0"/>
              <a:t>Неопределенная, или беспорядочная</a:t>
            </a:r>
            <a:r>
              <a:rPr lang="ru-RU" dirty="0"/>
              <a:t>, система включает в себя несколько подсистем, относящихся к разным категориям. Поэтому ее трудно однозначно классифицировать. Остается только разбить на составные части и работать с каждой из них в отдельности.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6031778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14046</TotalTime>
  <Words>5419</Words>
  <Application>Microsoft Macintosh PowerPoint</Application>
  <PresentationFormat>Широкоэкранный</PresentationFormat>
  <Paragraphs>503</Paragraphs>
  <Slides>59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Roboto</vt:lpstr>
      <vt:lpstr>Wingdings</vt:lpstr>
      <vt:lpstr>Тема Office</vt:lpstr>
      <vt:lpstr>Agile / Scrum</vt:lpstr>
      <vt:lpstr>Валерий Студенников // обо мне</vt:lpstr>
      <vt:lpstr>Презентация PowerPoint</vt:lpstr>
      <vt:lpstr>Выставление итоговой отметки (зачёта)</vt:lpstr>
      <vt:lpstr>Как разработчики разрабатывают ПО?</vt:lpstr>
      <vt:lpstr>Водопадные процессы</vt:lpstr>
      <vt:lpstr>Презентация PowerPoint</vt:lpstr>
      <vt:lpstr>Модель Кеневин (Cynefin) 5 типов сложности / запутанности систем</vt:lpstr>
      <vt:lpstr>Cynefin framework</vt:lpstr>
      <vt:lpstr>Разработка ПО ≠ строительство</vt:lpstr>
      <vt:lpstr>Agile-манифест разработки ПО</vt:lpstr>
      <vt:lpstr>Принципы Agile</vt:lpstr>
      <vt:lpstr>SCRUM за 5 минут</vt:lpstr>
      <vt:lpstr>Scrum: определение</vt:lpstr>
      <vt:lpstr>Заинтересованные лица (Stakeholders)</vt:lpstr>
      <vt:lpstr>Команда (Team)</vt:lpstr>
      <vt:lpstr>Команда (Team)</vt:lpstr>
      <vt:lpstr>Кроссфункциональность : T-Shaped</vt:lpstr>
      <vt:lpstr>Bus factor</vt:lpstr>
      <vt:lpstr>Командная динамика: модель Такмана</vt:lpstr>
      <vt:lpstr>Не каждый может быть членом scrum-команды</vt:lpstr>
      <vt:lpstr>Владелец продукта (Product Owner)</vt:lpstr>
      <vt:lpstr>Владелец продукта (Product Owner)</vt:lpstr>
      <vt:lpstr>Скрам-мастер (Scrum Master)</vt:lpstr>
      <vt:lpstr>Скрам-мастер (Scrum Master)</vt:lpstr>
      <vt:lpstr>События Scrum</vt:lpstr>
      <vt:lpstr>Итерация / спринт (Sprint)</vt:lpstr>
      <vt:lpstr>Примеры инкрементальной ценности</vt:lpstr>
      <vt:lpstr>Итерация / спринт (Sprint)</vt:lpstr>
      <vt:lpstr>Планирование итерации / спринта (sprint planning)</vt:lpstr>
      <vt:lpstr>Planning poker / Story Points</vt:lpstr>
      <vt:lpstr>Планирование спринта (sprint planning)</vt:lpstr>
      <vt:lpstr>Планирование спринта (sprint planning)</vt:lpstr>
      <vt:lpstr>Пользовательские истории (User Story)</vt:lpstr>
      <vt:lpstr>Пользовательские истории / User Story</vt:lpstr>
      <vt:lpstr>Хорошие / плохие примеры user story</vt:lpstr>
      <vt:lpstr>User Story: объединение, разбиение</vt:lpstr>
      <vt:lpstr>Дейли / стендап (Daily scrum)</vt:lpstr>
      <vt:lpstr>Дейли / стендап (Daily scrum)</vt:lpstr>
      <vt:lpstr>Демо (Demo) / Ревью спринта (Sprint Review)</vt:lpstr>
      <vt:lpstr>Ретроспектива спринта (Sprint Retrospective)</vt:lpstr>
      <vt:lpstr>Артефакты Scrum</vt:lpstr>
      <vt:lpstr>Бэклог продукта (Product Backlog)</vt:lpstr>
      <vt:lpstr>Бэклог продукта (Product Backlog)</vt:lpstr>
      <vt:lpstr>Пример Epic / User story / Тех. задач</vt:lpstr>
      <vt:lpstr>Примеры epic / user-story для интернет-магазина</vt:lpstr>
      <vt:lpstr>Product Backlog Grooming («уход» за беклогом)</vt:lpstr>
      <vt:lpstr>План итерации / бэклог спринта (Sprint Backlog)</vt:lpstr>
      <vt:lpstr>Цель спринта (Sprint Goal)</vt:lpstr>
      <vt:lpstr>Инкремент продукта (Product Increment)</vt:lpstr>
      <vt:lpstr>Определение готовности Definition of Done</vt:lpstr>
      <vt:lpstr>Доска задач (Task Board)</vt:lpstr>
      <vt:lpstr>Производительность / скорость команды (Velocity)</vt:lpstr>
      <vt:lpstr>Диаграмма сгорания (Burndown chart)</vt:lpstr>
      <vt:lpstr>Scrum и реализация сложных систем</vt:lpstr>
      <vt:lpstr>Scrum и масштабирование</vt:lpstr>
      <vt:lpstr>Scrum — это не для всех</vt:lpstr>
      <vt:lpstr>Scrum без Agile: карго-культ Scrum</vt:lpstr>
      <vt:lpstr>Ваши 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/ SCRUM</dc:title>
  <dc:creator>Валерий Студенников</dc:creator>
  <cp:lastModifiedBy>Валерий Студенников</cp:lastModifiedBy>
  <cp:revision>157</cp:revision>
  <dcterms:created xsi:type="dcterms:W3CDTF">2022-01-27T15:06:08Z</dcterms:created>
  <dcterms:modified xsi:type="dcterms:W3CDTF">2024-08-26T14:05:39Z</dcterms:modified>
</cp:coreProperties>
</file>